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2" r:id="rId4"/>
    <p:sldId id="258" r:id="rId5"/>
    <p:sldId id="259" r:id="rId6"/>
    <p:sldId id="257" r:id="rId7"/>
    <p:sldId id="260" r:id="rId8"/>
    <p:sldId id="262" r:id="rId9"/>
    <p:sldId id="261" r:id="rId10"/>
    <p:sldId id="263" r:id="rId11"/>
    <p:sldId id="270" r:id="rId12"/>
    <p:sldId id="264" r:id="rId13"/>
    <p:sldId id="269" r:id="rId14"/>
    <p:sldId id="265" r:id="rId15"/>
    <p:sldId id="266" r:id="rId16"/>
    <p:sldId id="267" r:id="rId17"/>
    <p:sldId id="268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4B4D9-E827-400B-9E23-6908DA2FAC82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12D4D-C930-4BA4-80CE-8CFA9AA3B7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4CEB-5B06-4A50-B516-7AFF74A017C2}" type="datetimeFigureOut">
              <a:rPr lang="fr-FR" smtClean="0"/>
              <a:pPr/>
              <a:t>10/05/2010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41B1-B4A9-4C5F-8E90-2BBC5FB3872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1604" y="2786058"/>
            <a:ext cx="5500726" cy="1752600"/>
          </a:xfrm>
        </p:spPr>
        <p:txBody>
          <a:bodyPr>
            <a:normAutofit fontScale="55000" lnSpcReduction="20000"/>
          </a:bodyPr>
          <a:lstStyle/>
          <a:p>
            <a:r>
              <a:rPr lang="fr-FR" b="1" i="1" dirty="0">
                <a:solidFill>
                  <a:schemeClr val="bg2">
                    <a:lumMod val="10000"/>
                  </a:schemeClr>
                </a:solidFill>
              </a:rPr>
              <a:t>"La défense a pour objet d'assurer en tout temps, en toutes circonstances et contre toutes les formes d'agression, </a:t>
            </a:r>
            <a:endParaRPr lang="fr-FR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bg2">
                    <a:lumMod val="10000"/>
                  </a:schemeClr>
                </a:solidFill>
              </a:rPr>
              <a:t>La</a:t>
            </a:r>
            <a:r>
              <a:rPr lang="fr-FR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chemeClr val="bg2">
                    <a:lumMod val="10000"/>
                  </a:schemeClr>
                </a:solidFill>
              </a:rPr>
              <a:t>sécurité </a:t>
            </a:r>
            <a:r>
              <a:rPr lang="fr-FR" b="1" i="1" dirty="0">
                <a:solidFill>
                  <a:schemeClr val="bg2">
                    <a:lumMod val="10000"/>
                  </a:schemeClr>
                </a:solidFill>
              </a:rPr>
              <a:t>et l'intégrité du territoire, ainsi que la vie de la population. Elle pourvoit de même au respect des </a:t>
            </a:r>
            <a:r>
              <a:rPr lang="fr-FR" b="1" i="1" smtClean="0">
                <a:solidFill>
                  <a:schemeClr val="bg2">
                    <a:lumMod val="10000"/>
                  </a:schemeClr>
                </a:solidFill>
              </a:rPr>
              <a:t>alliances, traités </a:t>
            </a:r>
            <a:r>
              <a:rPr lang="fr-FR" b="1" i="1" dirty="0">
                <a:solidFill>
                  <a:schemeClr val="bg2">
                    <a:lumMod val="10000"/>
                  </a:schemeClr>
                </a:solidFill>
              </a:rPr>
              <a:t>et accords internationaux."</a:t>
            </a:r>
            <a:endParaRPr lang="fr-F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000108"/>
            <a:ext cx="7074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DEFENSE NATIONALE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/>
              <a:t>Par la menace nucléaire</a:t>
            </a:r>
            <a:endParaRPr lang="fr-FR" dirty="0"/>
          </a:p>
        </p:txBody>
      </p:sp>
      <p:pic>
        <p:nvPicPr>
          <p:cNvPr id="4" name="Espace réservé du contenu 3" descr="sousmarin_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142984"/>
            <a:ext cx="4525963" cy="4525963"/>
          </a:xfrm>
        </p:spPr>
      </p:pic>
      <p:pic>
        <p:nvPicPr>
          <p:cNvPr id="5" name="Image 4" descr="MSBS-05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43446"/>
            <a:ext cx="2105050" cy="2105050"/>
          </a:xfrm>
          <a:prstGeom prst="rect">
            <a:avLst/>
          </a:prstGeom>
        </p:spPr>
      </p:pic>
      <p:pic>
        <p:nvPicPr>
          <p:cNvPr id="6" name="Image 5" descr="photo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857628"/>
            <a:ext cx="2056834" cy="2712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lopo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"/>
            <a:ext cx="9144000" cy="6846570"/>
          </a:xfrm>
          <a:prstGeom prst="rect">
            <a:avLst/>
          </a:prstGeom>
        </p:spPr>
      </p:pic>
      <p:sp>
        <p:nvSpPr>
          <p:cNvPr id="5" name="Organigramme : Décision 4"/>
          <p:cNvSpPr/>
          <p:nvPr/>
        </p:nvSpPr>
        <p:spPr>
          <a:xfrm rot="16200000">
            <a:off x="2857488" y="3357562"/>
            <a:ext cx="357190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Décision 5"/>
          <p:cNvSpPr/>
          <p:nvPr/>
        </p:nvSpPr>
        <p:spPr>
          <a:xfrm rot="16200000">
            <a:off x="7036611" y="1393017"/>
            <a:ext cx="357190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Décision 6"/>
          <p:cNvSpPr/>
          <p:nvPr/>
        </p:nvSpPr>
        <p:spPr>
          <a:xfrm rot="16200000">
            <a:off x="6822297" y="4964917"/>
            <a:ext cx="357190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Décision 7"/>
          <p:cNvSpPr/>
          <p:nvPr/>
        </p:nvSpPr>
        <p:spPr>
          <a:xfrm rot="16200000">
            <a:off x="821505" y="1393017"/>
            <a:ext cx="357190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/>
          <p:cNvSpPr/>
          <p:nvPr/>
        </p:nvSpPr>
        <p:spPr>
          <a:xfrm>
            <a:off x="1214414" y="1857364"/>
            <a:ext cx="3714776" cy="321471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/>
          <p:cNvSpPr/>
          <p:nvPr/>
        </p:nvSpPr>
        <p:spPr>
          <a:xfrm>
            <a:off x="5429224" y="214290"/>
            <a:ext cx="3714776" cy="321471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-500098" y="0"/>
            <a:ext cx="3714776" cy="321471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Décision 17"/>
          <p:cNvSpPr/>
          <p:nvPr/>
        </p:nvSpPr>
        <p:spPr>
          <a:xfrm rot="16200000">
            <a:off x="4250529" y="1321579"/>
            <a:ext cx="357190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/>
          <p:cNvSpPr/>
          <p:nvPr/>
        </p:nvSpPr>
        <p:spPr>
          <a:xfrm>
            <a:off x="2500298" y="-357214"/>
            <a:ext cx="3714776" cy="321471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Décision 19"/>
          <p:cNvSpPr/>
          <p:nvPr/>
        </p:nvSpPr>
        <p:spPr>
          <a:xfrm rot="16200000">
            <a:off x="2035951" y="5893611"/>
            <a:ext cx="357190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5143504" y="3286124"/>
            <a:ext cx="3714776" cy="321471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500034" y="3929066"/>
            <a:ext cx="3714776" cy="321471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16 branches 23"/>
          <p:cNvSpPr/>
          <p:nvPr/>
        </p:nvSpPr>
        <p:spPr>
          <a:xfrm>
            <a:off x="4572000" y="2643182"/>
            <a:ext cx="285752" cy="214314"/>
          </a:xfrm>
          <a:prstGeom prst="star1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16 branches 24"/>
          <p:cNvSpPr/>
          <p:nvPr/>
        </p:nvSpPr>
        <p:spPr>
          <a:xfrm>
            <a:off x="4786314" y="3500438"/>
            <a:ext cx="285752" cy="214314"/>
          </a:xfrm>
          <a:prstGeom prst="star1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16 branches 25"/>
          <p:cNvSpPr/>
          <p:nvPr/>
        </p:nvSpPr>
        <p:spPr>
          <a:xfrm>
            <a:off x="4357686" y="4429132"/>
            <a:ext cx="285752" cy="214314"/>
          </a:xfrm>
          <a:prstGeom prst="star1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16 branches 26"/>
          <p:cNvSpPr/>
          <p:nvPr/>
        </p:nvSpPr>
        <p:spPr>
          <a:xfrm>
            <a:off x="5429256" y="1285860"/>
            <a:ext cx="285752" cy="214314"/>
          </a:xfrm>
          <a:prstGeom prst="star1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 à 16 branches 27"/>
          <p:cNvSpPr/>
          <p:nvPr/>
        </p:nvSpPr>
        <p:spPr>
          <a:xfrm>
            <a:off x="5143504" y="4071942"/>
            <a:ext cx="285752" cy="214314"/>
          </a:xfrm>
          <a:prstGeom prst="star1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 à 16 branches 28"/>
          <p:cNvSpPr/>
          <p:nvPr/>
        </p:nvSpPr>
        <p:spPr>
          <a:xfrm>
            <a:off x="5715008" y="3500438"/>
            <a:ext cx="285752" cy="214314"/>
          </a:xfrm>
          <a:prstGeom prst="star1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16 branches 29"/>
          <p:cNvSpPr/>
          <p:nvPr/>
        </p:nvSpPr>
        <p:spPr>
          <a:xfrm>
            <a:off x="6357950" y="2357430"/>
            <a:ext cx="285752" cy="214314"/>
          </a:xfrm>
          <a:prstGeom prst="star1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5786" y="2786058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Les matériels utilisés </a:t>
            </a:r>
            <a:r>
              <a:rPr lang="fr-FR" b="1" dirty="0" smtClean="0"/>
              <a:t>par</a:t>
            </a:r>
            <a:r>
              <a:rPr lang="fr-FR" sz="2000" b="1" dirty="0" smtClean="0"/>
              <a:t> l’armée de terre et par toute armée moderne aujourd’hui sont des produits technologiques dont l’emploi ne peut être fait que par des professionnels.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85786" y="4214818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missions de l’armée de terre ont beaucoup changé </a:t>
            </a:r>
            <a:r>
              <a:rPr lang="fr-FR" dirty="0" smtClean="0"/>
              <a:t>depuis les années quatre-vingt-dix. Elles intègrent aujourd’hui:</a:t>
            </a:r>
          </a:p>
          <a:p>
            <a:r>
              <a:rPr lang="fr-FR" dirty="0" smtClean="0"/>
              <a:t> </a:t>
            </a:r>
            <a:r>
              <a:rPr lang="fr-FR" b="1" dirty="0"/>
              <a:t>L</a:t>
            </a:r>
            <a:r>
              <a:rPr lang="fr-FR" b="1" dirty="0" smtClean="0"/>
              <a:t>’aspect humanitaire </a:t>
            </a:r>
            <a:r>
              <a:rPr lang="fr-FR" dirty="0" smtClean="0"/>
              <a:t>(aide aux populations civiles</a:t>
            </a:r>
            <a:r>
              <a:rPr lang="fr-FR" b="1" dirty="0" smtClean="0"/>
              <a:t>).</a:t>
            </a:r>
          </a:p>
          <a:p>
            <a:r>
              <a:rPr lang="fr-FR" b="1" dirty="0" smtClean="0"/>
              <a:t> Le soutien aux ressortissants français</a:t>
            </a:r>
            <a:r>
              <a:rPr lang="fr-FR" dirty="0"/>
              <a:t>.</a:t>
            </a:r>
            <a:endParaRPr lang="fr-FR" dirty="0" smtClean="0"/>
          </a:p>
          <a:p>
            <a:r>
              <a:rPr lang="fr-FR" b="1" dirty="0" smtClean="0"/>
              <a:t> Le maintien de la paix </a:t>
            </a:r>
            <a:r>
              <a:rPr lang="fr-FR" dirty="0" smtClean="0"/>
              <a:t>dans les actions combinées au sein de </a:t>
            </a:r>
            <a:r>
              <a:rPr lang="fr-FR" b="1" dirty="0" smtClean="0"/>
              <a:t>l’OTAN</a:t>
            </a:r>
            <a:r>
              <a:rPr lang="fr-FR" dirty="0" smtClean="0"/>
              <a:t> ou dans le cadre des opérations de </a:t>
            </a:r>
            <a:r>
              <a:rPr lang="fr-FR" b="1" dirty="0" smtClean="0"/>
              <a:t>l’ONU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Image 5" descr="Armee_de_terr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500042"/>
            <a:ext cx="1822383" cy="145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antassin-francais-premiere-guerre-mondi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2609850" cy="4572000"/>
          </a:xfrm>
          <a:prstGeom prst="rect">
            <a:avLst/>
          </a:prstGeom>
        </p:spPr>
      </p:pic>
      <p:pic>
        <p:nvPicPr>
          <p:cNvPr id="7" name="Image 6" descr="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451" y="857232"/>
            <a:ext cx="3500622" cy="442915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14414" y="35716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 l’armée de soldats-citoyens…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786182" y="607220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…à l’armée de spécialistes-citoyens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3186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/>
              <a:t>Dans l’armée de l’Air, il y a différents types de missions </a:t>
            </a:r>
            <a:r>
              <a:rPr lang="fr-FR" sz="2000" dirty="0" smtClean="0"/>
              <a:t>:</a:t>
            </a:r>
          </a:p>
          <a:p>
            <a:r>
              <a:rPr lang="fr-FR" sz="2000" dirty="0" smtClean="0"/>
              <a:t> </a:t>
            </a:r>
            <a:r>
              <a:rPr lang="fr-FR" sz="2000" dirty="0"/>
              <a:t>la </a:t>
            </a:r>
            <a:r>
              <a:rPr lang="fr-FR" sz="2000" dirty="0" smtClean="0"/>
              <a:t>protection du territoire national.</a:t>
            </a:r>
          </a:p>
          <a:p>
            <a:r>
              <a:rPr lang="fr-FR" sz="2000" dirty="0" smtClean="0"/>
              <a:t> l'interception et la destruction des intrus dans l'espace aérien national.</a:t>
            </a:r>
          </a:p>
          <a:p>
            <a:r>
              <a:rPr lang="fr-FR" sz="2000" dirty="0" smtClean="0"/>
              <a:t>la pénétration de l'espace aérien ennemi et la reconnaissance ou l'attaque d'objectifs stratégiques ou tactiques.</a:t>
            </a:r>
          </a:p>
          <a:p>
            <a:r>
              <a:rPr lang="fr-FR" sz="2000" dirty="0" smtClean="0"/>
              <a:t>le transport stratégique et tactique. </a:t>
            </a:r>
          </a:p>
          <a:p>
            <a:r>
              <a:rPr lang="fr-FR" sz="2000" dirty="0" smtClean="0"/>
              <a:t>la </a:t>
            </a:r>
            <a:r>
              <a:rPr lang="fr-FR" sz="2000" dirty="0"/>
              <a:t>dissuasion nucléaire.</a:t>
            </a:r>
          </a:p>
        </p:txBody>
      </p:sp>
      <p:pic>
        <p:nvPicPr>
          <p:cNvPr id="5" name="Image 4" descr="250px-Logo_armee_de_l_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85728"/>
            <a:ext cx="3214710" cy="1517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Hautes technologies</a:t>
            </a:r>
            <a:endParaRPr lang="fr-FR" dirty="0"/>
          </a:p>
        </p:txBody>
      </p:sp>
      <p:pic>
        <p:nvPicPr>
          <p:cNvPr id="4" name="Espace réservé du contenu 3" descr="photos-Rafale-en-exercice_article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3885272" cy="2257428"/>
          </a:xfrm>
        </p:spPr>
      </p:pic>
      <p:pic>
        <p:nvPicPr>
          <p:cNvPr id="5" name="Image 4" descr="rafale_cockpit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85728"/>
            <a:ext cx="3857652" cy="2983251"/>
          </a:xfrm>
          <a:prstGeom prst="rect">
            <a:avLst/>
          </a:prstGeom>
        </p:spPr>
      </p:pic>
      <p:pic>
        <p:nvPicPr>
          <p:cNvPr id="6" name="Image 5" descr="raf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3500438"/>
            <a:ext cx="6929486" cy="3166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L’intervention en Afghanistan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Pourquoi?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0034" y="2357430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la demande des autorités afghanes et sous mandat de l’ONU.</a:t>
            </a:r>
          </a:p>
          <a:p>
            <a:r>
              <a:rPr lang="fr-FR" dirty="0" smtClean="0"/>
              <a:t>Contre le terrorisme, contre le régime des Talibans.</a:t>
            </a:r>
          </a:p>
          <a:p>
            <a:r>
              <a:rPr lang="fr-FR" dirty="0" smtClean="0"/>
              <a:t>Pour contribuer à la reconstruction et au développement de l’Afghanistan.</a:t>
            </a:r>
          </a:p>
          <a:p>
            <a:r>
              <a:rPr lang="fr-FR" dirty="0" smtClean="0"/>
              <a:t>Par fidélité à une longue histoire d’amitié et de solidarité avec le peuple afghan (depuis 1920).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0034" y="4071942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Comment?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034" y="4786322"/>
            <a:ext cx="6715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Des opérations de maintien de l’ordre.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Des opérations militaires.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Des opérations humanitaires (santé, alimentation).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Des opérations éducatives (scolarisation de 6 millions d’enfants)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Des opérations de développement économique (BTP).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Sécuriser l’Afghanistan</a:t>
            </a:r>
            <a:endParaRPr lang="fr-FR" dirty="0"/>
          </a:p>
        </p:txBody>
      </p:sp>
      <p:pic>
        <p:nvPicPr>
          <p:cNvPr id="4" name="Espace réservé du contenu 3" descr="les-forces-de-larmee-francaise-en-afghanis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857364"/>
            <a:ext cx="4691080" cy="4415734"/>
          </a:xfrm>
        </p:spPr>
      </p:pic>
      <p:pic>
        <p:nvPicPr>
          <p:cNvPr id="5" name="Image 4" descr="468px-Marine_nation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357430"/>
            <a:ext cx="1426464" cy="1828800"/>
          </a:xfrm>
          <a:prstGeom prst="rect">
            <a:avLst/>
          </a:prstGeom>
        </p:spPr>
      </p:pic>
      <p:pic>
        <p:nvPicPr>
          <p:cNvPr id="6" name="Image 5" descr="250px-Logo_armee_de_l_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214818"/>
            <a:ext cx="2286000" cy="1078992"/>
          </a:xfrm>
          <a:prstGeom prst="rect">
            <a:avLst/>
          </a:prstGeom>
        </p:spPr>
      </p:pic>
      <p:pic>
        <p:nvPicPr>
          <p:cNvPr id="7" name="Image 6" descr="Armee_de_terre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1530" y="285728"/>
            <a:ext cx="2154131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L'enseignement de la défense est un des éléments du parcours de citoyenneté prévu par la loi de 1997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    Il prépare les jeunes à une réflexion lucide sur la défense et la sécurité de notre pays</a:t>
            </a:r>
            <a:r>
              <a:rPr lang="fr-FR" dirty="0" smtClean="0"/>
              <a:t>, à un exercice responsable de leur future activité économique et sociale, et, s'ils le souhaitent, à une participation directe à la défense.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b="1" dirty="0" smtClean="0"/>
              <a:t>Pour cela: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Depuis Janvier 1999, tous les jeunes Français, garçons et filles, doivent se faire recenser à la mairie de leur domicile.</a:t>
            </a:r>
          </a:p>
          <a:p>
            <a:r>
              <a:rPr lang="fr-FR" b="1" dirty="0" smtClean="0"/>
              <a:t>Cette obligation légale est à effectuer dans les 3 mois qui suivent votre 16ème anniversaire</a:t>
            </a:r>
          </a:p>
          <a:p>
            <a:r>
              <a:rPr lang="fr-FR" dirty="0" smtClean="0"/>
              <a:t>La mairie (ou le consulat), vous remettra alors une ATTESTATION DE RECENSEMENT à conserver précieusement. </a:t>
            </a:r>
          </a:p>
          <a:p>
            <a:r>
              <a:rPr lang="fr-FR" dirty="0" smtClean="0"/>
              <a:t>     En effet, elle vous sera réclamée si vous voulez vous inscrire à tout examens ou concours soumis au contrôle de l'autorité publique (CAP, BEP, BAC, permis de conduire...).</a:t>
            </a:r>
          </a:p>
          <a:p>
            <a:r>
              <a:rPr lang="fr-FR" dirty="0" smtClean="0"/>
              <a:t>Les données issues du recensement faciliteront votre inscription sur les listes électorales à 18 ans si les conditions légales pour être électeur sont remplies.</a:t>
            </a:r>
          </a:p>
          <a:p>
            <a:r>
              <a:rPr lang="fr-FR" i="1" dirty="0" smtClean="0"/>
              <a:t>Source : Ministère de la Défense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571481"/>
            <a:ext cx="8229600" cy="128588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Au cours de notre histoire nous avons dû faire face à de nombreuses menaces…</a:t>
            </a:r>
            <a:endParaRPr lang="fr-FR" dirty="0"/>
          </a:p>
        </p:txBody>
      </p:sp>
      <p:pic>
        <p:nvPicPr>
          <p:cNvPr id="4" name="Image 3" descr="koflv7u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000240"/>
            <a:ext cx="4286248" cy="3214686"/>
          </a:xfrm>
          <a:prstGeom prst="rect">
            <a:avLst/>
          </a:prstGeom>
        </p:spPr>
      </p:pic>
      <p:pic>
        <p:nvPicPr>
          <p:cNvPr id="5" name="Image 4" descr="chatea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000240"/>
            <a:ext cx="4405313" cy="3233790"/>
          </a:xfrm>
          <a:prstGeom prst="rect">
            <a:avLst/>
          </a:prstGeom>
        </p:spPr>
      </p:pic>
      <p:pic>
        <p:nvPicPr>
          <p:cNvPr id="6" name="Image 5" descr="400px-Detaille_-_Vive_L'Empere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000240"/>
            <a:ext cx="3782012" cy="3214710"/>
          </a:xfrm>
          <a:prstGeom prst="rect">
            <a:avLst/>
          </a:prstGeom>
        </p:spPr>
      </p:pic>
      <p:pic>
        <p:nvPicPr>
          <p:cNvPr id="7" name="Image 6" descr="les poilus 14-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000240"/>
            <a:ext cx="3214710" cy="3232245"/>
          </a:xfrm>
          <a:prstGeom prst="rect">
            <a:avLst/>
          </a:prstGeom>
        </p:spPr>
      </p:pic>
      <p:pic>
        <p:nvPicPr>
          <p:cNvPr id="8" name="Image 7" descr="Mediat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000240"/>
            <a:ext cx="4714908" cy="325036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2910" y="5500702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…et nous adapter.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JAPD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b="1" dirty="0" smtClean="0"/>
              <a:t>La journée d'appel de préparation à la défense (JAPD) </a:t>
            </a:r>
            <a:r>
              <a:rPr lang="fr-FR" dirty="0" smtClean="0"/>
              <a:t>coûte cher : 160 euros par jeune participant.</a:t>
            </a:r>
          </a:p>
          <a:p>
            <a:pPr>
              <a:buNone/>
            </a:pPr>
            <a:r>
              <a:rPr lang="fr-FR" dirty="0" smtClean="0"/>
              <a:t> Et ils sont 700 000 chaque année.</a:t>
            </a:r>
          </a:p>
          <a:p>
            <a:pPr>
              <a:buNone/>
            </a:pPr>
            <a:r>
              <a:rPr lang="fr-FR" dirty="0" smtClean="0"/>
              <a:t> Ce dernier avatar du service national revient donc à quelque 150 millions d'euros par an. Un coût qui </a:t>
            </a:r>
            <a:r>
              <a:rPr lang="fr-FR" i="1" dirty="0" smtClean="0"/>
              <a:t>«paraît considérable, eu égard à son impact sur les jeunes tel qu'il est constaté», observe la Cour des comptes.</a:t>
            </a:r>
          </a:p>
          <a:p>
            <a:pPr>
              <a:buNone/>
            </a:pPr>
            <a:r>
              <a:rPr lang="fr-FR" dirty="0" smtClean="0"/>
              <a:t>Créée en 1997, cette JAPD a été instituée au moment où l'armée professionnelle remplaçait la</a:t>
            </a:r>
          </a:p>
          <a:p>
            <a:pPr>
              <a:buNone/>
            </a:pPr>
            <a:r>
              <a:rPr lang="fr-FR" dirty="0" smtClean="0"/>
              <a:t>conscription. Tous les jeunes Français de 18 ans, garçons et filles, ont l'obligation d'y participer. A</a:t>
            </a:r>
          </a:p>
          <a:p>
            <a:pPr>
              <a:buNone/>
            </a:pPr>
            <a:r>
              <a:rPr lang="fr-FR" dirty="0" smtClean="0"/>
              <a:t>quoi sert-elle ? A les sensibiliser aux questions de défense, ce qui donne des </a:t>
            </a:r>
            <a:r>
              <a:rPr lang="fr-FR" i="1" dirty="0" smtClean="0"/>
              <a:t>«résultats mitigés»,</a:t>
            </a:r>
          </a:p>
          <a:p>
            <a:pPr>
              <a:buNone/>
            </a:pPr>
            <a:r>
              <a:rPr lang="fr-FR" dirty="0" smtClean="0"/>
              <a:t>constate le rapport. A favoriser le recrutement ? Cela </a:t>
            </a:r>
            <a:r>
              <a:rPr lang="fr-FR" i="1" dirty="0" smtClean="0"/>
              <a:t>«reste à démontrer», notent les magistrats. Cette</a:t>
            </a:r>
          </a:p>
          <a:p>
            <a:pPr>
              <a:buNone/>
            </a:pPr>
            <a:r>
              <a:rPr lang="fr-FR" dirty="0" smtClean="0"/>
              <a:t>JAPD ne comprend pas de visite médicale, mais elle joue un rôle important dans la détection de</a:t>
            </a:r>
          </a:p>
          <a:p>
            <a:pPr>
              <a:buNone/>
            </a:pPr>
            <a:r>
              <a:rPr lang="fr-FR" dirty="0" smtClean="0"/>
              <a:t>l'illettrisme.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i="1" dirty="0" smtClean="0"/>
              <a:t>D'après Libération 05 février 2004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/>
          <a:lstStyle/>
          <a:p>
            <a:r>
              <a:rPr lang="fr-FR" dirty="0" smtClean="0"/>
              <a:t>Et aujourd’hui alors?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525963"/>
          </a:xfrm>
        </p:spPr>
        <p:txBody>
          <a:bodyPr/>
          <a:lstStyle/>
          <a:p>
            <a:r>
              <a:rPr lang="fr-FR" dirty="0" smtClean="0"/>
              <a:t>le terrorisme ( ex: nébuleuse Al </a:t>
            </a:r>
            <a:r>
              <a:rPr lang="fr-FR" dirty="0" err="1" smtClean="0"/>
              <a:t>Qaida</a:t>
            </a:r>
            <a:r>
              <a:rPr lang="fr-FR" dirty="0"/>
              <a:t>)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 prolifération des armes de destruction massive( ex: chimiques, nucléaires).</a:t>
            </a:r>
          </a:p>
          <a:p>
            <a:r>
              <a:rPr lang="fr-FR" dirty="0" smtClean="0"/>
              <a:t>Les crises régionales ( ex: les Balkans).</a:t>
            </a:r>
          </a:p>
          <a:p>
            <a:r>
              <a:rPr lang="fr-FR" dirty="0"/>
              <a:t>l</a:t>
            </a:r>
            <a:r>
              <a:rPr lang="fr-FR" dirty="0" smtClean="0"/>
              <a:t>es crises humanitaires ( ex:  séismes en Haïti).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s’en défendre?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0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sz="1800" b="1" dirty="0" smtClean="0"/>
              <a:t>Défendre un pays comme la France n’est pas simple,  pour cela il faut une organisation très rigoureuse: </a:t>
            </a:r>
          </a:p>
          <a:p>
            <a:r>
              <a:rPr lang="fr-FR" sz="1800" b="1" dirty="0" smtClean="0"/>
              <a:t>Le </a:t>
            </a:r>
            <a:r>
              <a:rPr lang="fr-FR" sz="1800" b="1" dirty="0"/>
              <a:t>Président de la République </a:t>
            </a:r>
            <a:r>
              <a:rPr lang="fr-FR" sz="1800" dirty="0"/>
              <a:t>est le chef des armées (article 15 de la Constitution). </a:t>
            </a:r>
          </a:p>
          <a:p>
            <a:r>
              <a:rPr lang="fr-FR" sz="1800" dirty="0" smtClean="0"/>
              <a:t>Garant de l’indépendance </a:t>
            </a:r>
            <a:r>
              <a:rPr lang="fr-FR" sz="1800" dirty="0"/>
              <a:t>nationale, de l’intégrité du territoire et du respect des traités (article 5), il est le seul à</a:t>
            </a:r>
          </a:p>
          <a:p>
            <a:r>
              <a:rPr lang="fr-FR" sz="1800" dirty="0"/>
              <a:t>pouvoir donner l’ordre d’engagement des forces nucléaires.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472" y="3286125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 Premier ministre </a:t>
            </a:r>
            <a:r>
              <a:rPr lang="fr-FR" dirty="0"/>
              <a:t>est responsable de la Défense nationale (article 21). Il</a:t>
            </a:r>
          </a:p>
          <a:p>
            <a:r>
              <a:rPr lang="fr-FR" dirty="0"/>
              <a:t>assure la mise en </a:t>
            </a:r>
            <a:r>
              <a:rPr lang="fr-FR" dirty="0" smtClean="0"/>
              <a:t>œuvre </a:t>
            </a:r>
            <a:r>
              <a:rPr lang="fr-FR" dirty="0"/>
              <a:t>des mesures décidées en conseils et comités présidés par le Président de </a:t>
            </a:r>
            <a:r>
              <a:rPr lang="fr-FR" dirty="0" smtClean="0"/>
              <a:t>la République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464344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 ministre de la Défense </a:t>
            </a:r>
            <a:r>
              <a:rPr lang="fr-FR" dirty="0"/>
              <a:t>exécute la politique militaire de défense : organisation et entraînement des forces</a:t>
            </a:r>
          </a:p>
          <a:p>
            <a:r>
              <a:rPr lang="fr-FR" dirty="0"/>
              <a:t>armées, recrutement et gestion du personnel, réalisation des armements, infrastructures.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3108" y="42860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L’armée française est présente partout dans le monde</a:t>
            </a:r>
            <a:endParaRPr lang="fr-FR" b="1" dirty="0"/>
          </a:p>
        </p:txBody>
      </p:sp>
      <p:pic>
        <p:nvPicPr>
          <p:cNvPr id="5" name="Image 4" descr="946x632_220091_0_921c_ill-807188-opex-x1i1-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648697" cy="57779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29124" y="27146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Points chauds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Flèche droite à entaille 6"/>
          <p:cNvSpPr/>
          <p:nvPr/>
        </p:nvSpPr>
        <p:spPr>
          <a:xfrm rot="7498922">
            <a:off x="5489264" y="3105517"/>
            <a:ext cx="571504" cy="269723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 droite à entaille 8"/>
          <p:cNvSpPr/>
          <p:nvPr/>
        </p:nvSpPr>
        <p:spPr>
          <a:xfrm rot="7746851">
            <a:off x="4772322" y="3134299"/>
            <a:ext cx="662056" cy="27891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droite à entaille 9"/>
          <p:cNvSpPr/>
          <p:nvPr/>
        </p:nvSpPr>
        <p:spPr>
          <a:xfrm rot="7861855">
            <a:off x="3569343" y="3528184"/>
            <a:ext cx="1647550" cy="30235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i="1" dirty="0" smtClean="0"/>
              <a:t>« La Défense pourvoit </a:t>
            </a:r>
            <a:r>
              <a:rPr lang="fr-FR" sz="2400" i="1" dirty="0"/>
              <a:t>de même au respect des alliances,</a:t>
            </a:r>
            <a:br>
              <a:rPr lang="fr-FR" sz="2400" i="1" dirty="0"/>
            </a:br>
            <a:r>
              <a:rPr lang="fr-FR" sz="2400" i="1" dirty="0"/>
              <a:t>traités et accords internationaux</a:t>
            </a:r>
            <a:r>
              <a:rPr lang="fr-FR" sz="2400" i="1" dirty="0" smtClean="0"/>
              <a:t>. »</a:t>
            </a:r>
            <a:endParaRPr lang="fr-FR" sz="2400" dirty="0"/>
          </a:p>
        </p:txBody>
      </p:sp>
      <p:pic>
        <p:nvPicPr>
          <p:cNvPr id="5" name="Image 4" descr="carte_accords_defense_Afr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8280822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fr-FR" dirty="0" smtClean="0"/>
              <a:t>Une armée de spécialistes</a:t>
            </a:r>
            <a:endParaRPr lang="fr-FR" dirty="0"/>
          </a:p>
        </p:txBody>
      </p:sp>
      <p:pic>
        <p:nvPicPr>
          <p:cNvPr id="4" name="Image 3" descr="medium_nouveau_camouflage_franc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591"/>
            <a:ext cx="2866038" cy="3200409"/>
          </a:xfrm>
          <a:prstGeom prst="rect">
            <a:avLst/>
          </a:prstGeom>
        </p:spPr>
      </p:pic>
      <p:pic>
        <p:nvPicPr>
          <p:cNvPr id="7" name="Image 6" descr="pack_39_photo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857232"/>
            <a:ext cx="4497847" cy="2961053"/>
          </a:xfrm>
          <a:prstGeom prst="rect">
            <a:avLst/>
          </a:prstGeom>
        </p:spPr>
      </p:pic>
      <p:pic>
        <p:nvPicPr>
          <p:cNvPr id="9" name="Image 8" descr="Ga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929066"/>
            <a:ext cx="4714900" cy="278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Marine Nationale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2828916" cy="5429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Ses missions: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228599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Dissuasion</a:t>
            </a:r>
            <a:r>
              <a:rPr lang="fr-FR" dirty="0" smtClean="0"/>
              <a:t>: dégoûter l’ennemi potentiel d’attaquer le territoire français.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0034" y="3143248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</a:t>
            </a:r>
            <a:r>
              <a:rPr lang="fr-FR" b="1" dirty="0" smtClean="0"/>
              <a:t>révention: </a:t>
            </a:r>
            <a:r>
              <a:rPr lang="fr-FR" dirty="0" smtClean="0"/>
              <a:t>la France a de nombreux intérêts à travers le Monde. Pour les défendre, des 	     forces prépositionnées en permanence hors métropole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428625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Projection: </a:t>
            </a:r>
            <a:r>
              <a:rPr lang="fr-FR" dirty="0" smtClean="0"/>
              <a:t>engager nos forces, par exemple contre les pirates au large de la               	    Somalie.. 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1472" y="550070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Sauvegarde maritime:  </a:t>
            </a:r>
            <a:r>
              <a:rPr lang="fr-FR" dirty="0" smtClean="0"/>
              <a:t>protéger nos côtes, par exemple contre la pollution.</a:t>
            </a:r>
            <a:endParaRPr lang="fr-FR" dirty="0"/>
          </a:p>
        </p:txBody>
      </p:sp>
      <p:pic>
        <p:nvPicPr>
          <p:cNvPr id="8" name="Image 7" descr="468px-Marine_nation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5222" y="142852"/>
            <a:ext cx="1560206" cy="2000264"/>
          </a:xfrm>
          <a:prstGeom prst="rect">
            <a:avLst/>
          </a:prstGeom>
        </p:spPr>
      </p:pic>
      <p:pic>
        <p:nvPicPr>
          <p:cNvPr id="9" name="Image 8" descr="Ga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1935115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dissuasion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Empêcher une remise en cause de la survie de la France par une puissance majeure hostile.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85984" y="4714884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Comment?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973</Words>
  <Application>Microsoft Office PowerPoint</Application>
  <PresentationFormat>Affichage à l'écran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Et aujourd’hui alors?</vt:lpstr>
      <vt:lpstr>Comment s’en défendre?</vt:lpstr>
      <vt:lpstr>Diapositive 5</vt:lpstr>
      <vt:lpstr>« La Défense pourvoit de même au respect des alliances, traités et accords internationaux. »</vt:lpstr>
      <vt:lpstr>Une armée de spécialistes</vt:lpstr>
      <vt:lpstr>La Marine Nationale</vt:lpstr>
      <vt:lpstr>La dissuasion</vt:lpstr>
      <vt:lpstr>Par la menace nucléaire</vt:lpstr>
      <vt:lpstr>Diapositive 11</vt:lpstr>
      <vt:lpstr>Diapositive 12</vt:lpstr>
      <vt:lpstr>Diapositive 13</vt:lpstr>
      <vt:lpstr>Diapositive 14</vt:lpstr>
      <vt:lpstr>Hautes technologies</vt:lpstr>
      <vt:lpstr>L’intervention en Afghanistan</vt:lpstr>
      <vt:lpstr>Sécuriser l’Afghanistan</vt:lpstr>
      <vt:lpstr>L'enseignement de la défense est un des éléments du parcours de citoyenneté prévu par la loi de 1997</vt:lpstr>
      <vt:lpstr>Diapositive 19</vt:lpstr>
      <vt:lpstr>La JAPD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DEFENSE NATIONALE</dc:title>
  <dc:creator>fixator</dc:creator>
  <cp:lastModifiedBy>college</cp:lastModifiedBy>
  <cp:revision>41</cp:revision>
  <dcterms:created xsi:type="dcterms:W3CDTF">2010-05-09T10:44:31Z</dcterms:created>
  <dcterms:modified xsi:type="dcterms:W3CDTF">2010-05-10T06:04:34Z</dcterms:modified>
</cp:coreProperties>
</file>