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E389-F22D-484F-BB38-5A520F52ED52}" type="datetimeFigureOut">
              <a:rPr lang="fr-FR" smtClean="0"/>
              <a:pPr/>
              <a:t>08/11/2010</a:t>
            </a:fld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F6611E-C526-4F77-91A9-6C346626A14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E389-F22D-484F-BB38-5A520F52ED52}" type="datetimeFigureOut">
              <a:rPr lang="fr-FR" smtClean="0"/>
              <a:pPr/>
              <a:t>08/11/2010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11E-C526-4F77-91A9-6C346626A1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E389-F22D-484F-BB38-5A520F52ED52}" type="datetimeFigureOut">
              <a:rPr lang="fr-FR" smtClean="0"/>
              <a:pPr/>
              <a:t>08/11/2010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11E-C526-4F77-91A9-6C346626A1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0EBE389-F22D-484F-BB38-5A520F52ED52}" type="datetimeFigureOut">
              <a:rPr lang="fr-FR" smtClean="0"/>
              <a:pPr/>
              <a:t>08/11/2010</a:t>
            </a:fld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BF6611E-C526-4F77-91A9-6C346626A14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E389-F22D-484F-BB38-5A520F52ED52}" type="datetimeFigureOut">
              <a:rPr lang="fr-FR" smtClean="0"/>
              <a:pPr/>
              <a:t>08/11/2010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11E-C526-4F77-91A9-6C346626A14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E389-F22D-484F-BB38-5A520F52ED52}" type="datetimeFigureOut">
              <a:rPr lang="fr-FR" smtClean="0"/>
              <a:pPr/>
              <a:t>08/11/2010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11E-C526-4F77-91A9-6C346626A14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11E-C526-4F77-91A9-6C346626A14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E389-F22D-484F-BB38-5A520F52ED52}" type="datetimeFigureOut">
              <a:rPr lang="fr-FR" smtClean="0"/>
              <a:pPr/>
              <a:t>08/11/2010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E389-F22D-484F-BB38-5A520F52ED52}" type="datetimeFigureOut">
              <a:rPr lang="fr-FR" smtClean="0"/>
              <a:pPr/>
              <a:t>08/11/2010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11E-C526-4F77-91A9-6C346626A14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E389-F22D-484F-BB38-5A520F52ED52}" type="datetimeFigureOut">
              <a:rPr lang="fr-FR" smtClean="0"/>
              <a:pPr/>
              <a:t>08/11/2010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611E-C526-4F77-91A9-6C346626A1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0EBE389-F22D-484F-BB38-5A520F52ED52}" type="datetimeFigureOut">
              <a:rPr lang="fr-FR" smtClean="0"/>
              <a:pPr/>
              <a:t>08/11/2010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F6611E-C526-4F77-91A9-6C346626A14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E389-F22D-484F-BB38-5A520F52ED52}" type="datetimeFigureOut">
              <a:rPr lang="fr-FR" smtClean="0"/>
              <a:pPr/>
              <a:t>08/11/2010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F6611E-C526-4F77-91A9-6C346626A14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EBE389-F22D-484F-BB38-5A520F52ED52}" type="datetimeFigureOut">
              <a:rPr lang="fr-FR" smtClean="0"/>
              <a:pPr/>
              <a:t>08/11/2010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BF6611E-C526-4F77-91A9-6C346626A14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87624" y="213285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Rockwell" pitchFamily="18" charset="0"/>
              </a:rPr>
              <a:t>L’Allemagne nazie</a:t>
            </a:r>
            <a:endParaRPr lang="fr-FR" sz="5400" dirty="0">
              <a:latin typeface="Rockwell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72000" y="472514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Rockwell" pitchFamily="18" charset="0"/>
              </a:rPr>
              <a:t>Résumé de la leçon.</a:t>
            </a:r>
            <a:endParaRPr lang="fr-FR" sz="2400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31640" y="404664"/>
            <a:ext cx="67687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Rockwell" pitchFamily="18" charset="0"/>
              </a:rPr>
              <a:t>UNE DEMOCRATIE EN CRISE</a:t>
            </a:r>
          </a:p>
          <a:p>
            <a:r>
              <a:rPr lang="fr-FR" b="1" dirty="0" smtClean="0">
                <a:latin typeface="Rockwell" pitchFamily="18" charset="0"/>
              </a:rPr>
              <a:t> </a:t>
            </a:r>
            <a:endParaRPr lang="fr-FR" dirty="0" smtClean="0">
              <a:latin typeface="Rockwell" pitchFamily="18" charset="0"/>
            </a:endParaRPr>
          </a:p>
          <a:p>
            <a:r>
              <a:rPr lang="fr-FR" b="1" dirty="0" smtClean="0">
                <a:latin typeface="Rockwell" pitchFamily="18" charset="0"/>
              </a:rPr>
              <a:t> Née, en 1918, la république de Weimar est un régime très fragile qui a la lourde et délicate charge de gérer un pays vaincu et humilié.</a:t>
            </a:r>
          </a:p>
          <a:p>
            <a:r>
              <a:rPr lang="fr-FR" b="1">
                <a:latin typeface="Rockwell" pitchFamily="18" charset="0"/>
              </a:rPr>
              <a:t>A</a:t>
            </a:r>
            <a:r>
              <a:rPr lang="fr-FR" b="1" smtClean="0">
                <a:latin typeface="Rockwell" pitchFamily="18" charset="0"/>
              </a:rPr>
              <a:t>u début des années 1930 </a:t>
            </a:r>
            <a:r>
              <a:rPr lang="fr-FR" b="1" dirty="0">
                <a:latin typeface="Rockwell" pitchFamily="18" charset="0"/>
              </a:rPr>
              <a:t>l</a:t>
            </a:r>
            <a:r>
              <a:rPr lang="fr-FR" b="1" smtClean="0">
                <a:latin typeface="Rockwell" pitchFamily="18" charset="0"/>
              </a:rPr>
              <a:t>’Allemagne </a:t>
            </a:r>
            <a:r>
              <a:rPr lang="fr-FR" b="1" dirty="0" smtClean="0">
                <a:latin typeface="Rockwell" pitchFamily="18" charset="0"/>
              </a:rPr>
              <a:t>est très durement touchée par la crise économique (6 millions de chômeurs). </a:t>
            </a:r>
          </a:p>
          <a:p>
            <a:r>
              <a:rPr lang="fr-FR" b="1" dirty="0" smtClean="0">
                <a:latin typeface="Rockwell" pitchFamily="18" charset="0"/>
              </a:rPr>
              <a:t>Cette crise favorise les partis extrémistes, de droite (nazis) et de gauche (communistes).</a:t>
            </a:r>
            <a:endParaRPr lang="fr-FR" dirty="0" smtClean="0">
              <a:latin typeface="Rockwell" pitchFamily="18" charset="0"/>
            </a:endParaRPr>
          </a:p>
          <a:p>
            <a:r>
              <a:rPr lang="fr-FR" b="1" dirty="0" smtClean="0">
                <a:latin typeface="Rockwell" pitchFamily="18" charset="0"/>
              </a:rPr>
              <a:t> </a:t>
            </a:r>
            <a:endParaRPr lang="fr-FR" dirty="0">
              <a:latin typeface="Rockwell" pitchFamily="18" charset="0"/>
            </a:endParaRPr>
          </a:p>
          <a:p>
            <a:r>
              <a:rPr lang="fr-FR" b="1" dirty="0" smtClean="0">
                <a:latin typeface="Rockwell" pitchFamily="18" charset="0"/>
              </a:rPr>
              <a:t>Hitler est le chef du parti nazi depuis 1921.</a:t>
            </a:r>
          </a:p>
          <a:p>
            <a:r>
              <a:rPr lang="fr-FR" b="1" dirty="0">
                <a:latin typeface="Rockwell" pitchFamily="18" charset="0"/>
              </a:rPr>
              <a:t>A</a:t>
            </a:r>
            <a:r>
              <a:rPr lang="fr-FR" b="1" dirty="0" smtClean="0">
                <a:latin typeface="Rockwell" pitchFamily="18" charset="0"/>
              </a:rPr>
              <a:t>près un coup d’Etat manqué en 1923,  il rédige en prison " </a:t>
            </a:r>
            <a:r>
              <a:rPr lang="fr-FR" b="1" dirty="0" err="1" smtClean="0">
                <a:latin typeface="Rockwell" pitchFamily="18" charset="0"/>
              </a:rPr>
              <a:t>Mein</a:t>
            </a:r>
            <a:r>
              <a:rPr lang="fr-FR" b="1" dirty="0" smtClean="0">
                <a:latin typeface="Rockwell" pitchFamily="18" charset="0"/>
              </a:rPr>
              <a:t> Kampf ". </a:t>
            </a:r>
          </a:p>
          <a:p>
            <a:r>
              <a:rPr lang="fr-FR" b="1" dirty="0" smtClean="0">
                <a:latin typeface="Rockwell" pitchFamily="18" charset="0"/>
              </a:rPr>
              <a:t>En 1932, son parti  devient le premier parti au Reichstag (assemblée) .</a:t>
            </a:r>
          </a:p>
          <a:p>
            <a:endParaRPr lang="fr-FR" dirty="0" smtClean="0">
              <a:latin typeface="Rockwell" pitchFamily="18" charset="0"/>
            </a:endParaRPr>
          </a:p>
          <a:p>
            <a:r>
              <a:rPr lang="fr-FR" b="1" dirty="0" smtClean="0">
                <a:latin typeface="Rockwell" pitchFamily="18" charset="0"/>
              </a:rPr>
              <a:t> Le 30 janvier 1933, Hindenburg, président de la république, nomme donc Hitler au poste de chancelier. </a:t>
            </a:r>
          </a:p>
          <a:p>
            <a:r>
              <a:rPr lang="fr-FR" b="1" dirty="0" smtClean="0">
                <a:latin typeface="Rockwell" pitchFamily="18" charset="0"/>
              </a:rPr>
              <a:t>Ce dernier se fait ensuite accorder les pleins pouvoirs par les députés allemands et prend le titre  de </a:t>
            </a:r>
            <a:r>
              <a:rPr lang="fr-FR" b="1" dirty="0" err="1" smtClean="0">
                <a:latin typeface="Rockwell" pitchFamily="18" charset="0"/>
              </a:rPr>
              <a:t>Reichsführer</a:t>
            </a:r>
            <a:r>
              <a:rPr lang="fr-FR" b="1" dirty="0" smtClean="0">
                <a:latin typeface="Rockwell" pitchFamily="18" charset="0"/>
              </a:rPr>
              <a:t> …</a:t>
            </a:r>
            <a:endParaRPr lang="fr-FR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404664"/>
            <a:ext cx="7848872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Rockwell" pitchFamily="18" charset="0"/>
              </a:rPr>
              <a:t>…L’Allemagne devient alors un Etat totalitaire.</a:t>
            </a:r>
            <a:endParaRPr lang="fr-FR" dirty="0">
              <a:latin typeface="Rockwell" pitchFamily="18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539552" y="1196752"/>
            <a:ext cx="1800200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39552" y="2492896"/>
            <a:ext cx="1800200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39552" y="3933056"/>
            <a:ext cx="1800200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39552" y="5229200"/>
            <a:ext cx="1800200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987824" y="908720"/>
            <a:ext cx="3096344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987824" y="2204864"/>
            <a:ext cx="3096344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987824" y="3573016"/>
            <a:ext cx="3096344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Rockwell" pitchFamily="18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987824" y="5085184"/>
            <a:ext cx="3096344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11560" y="1340768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Contrôle politique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 flipV="1">
            <a:off x="2483768" y="1196752"/>
            <a:ext cx="360040" cy="144016"/>
          </a:xfrm>
          <a:prstGeom prst="line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483768" y="1484784"/>
            <a:ext cx="360040" cy="144016"/>
          </a:xfrm>
          <a:prstGeom prst="line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2483768" y="2564904"/>
            <a:ext cx="360040" cy="144016"/>
          </a:xfrm>
          <a:prstGeom prst="line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2483768" y="2852936"/>
            <a:ext cx="360040" cy="216024"/>
          </a:xfrm>
          <a:prstGeom prst="line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483768" y="3933056"/>
            <a:ext cx="360040" cy="144016"/>
          </a:xfrm>
          <a:prstGeom prst="line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483768" y="4221088"/>
            <a:ext cx="360040" cy="144016"/>
          </a:xfrm>
          <a:prstGeom prst="line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2483768" y="5229200"/>
            <a:ext cx="360040" cy="144016"/>
          </a:xfrm>
          <a:prstGeom prst="line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2483768" y="5589240"/>
            <a:ext cx="360040" cy="144016"/>
          </a:xfrm>
          <a:prstGeom prst="line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à coins arrondis 27"/>
          <p:cNvSpPr/>
          <p:nvPr/>
        </p:nvSpPr>
        <p:spPr>
          <a:xfrm>
            <a:off x="6588224" y="1052736"/>
            <a:ext cx="1800200" cy="7920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6588224" y="2204864"/>
            <a:ext cx="1800200" cy="10081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6588224" y="3645024"/>
            <a:ext cx="1800200" cy="10081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6588224" y="5157192"/>
            <a:ext cx="1800200" cy="7920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3491880" y="1196752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Un chef unique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563888" y="1556792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Un seul parti politique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491880" y="234888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Un ennemi désigné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491880" y="278092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Police spéciale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563888" y="3789040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Propagande intensive 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419872" y="4149080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Culte de la personnalité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3563888" y="530120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L’Etat définit la politique</a:t>
            </a:r>
          </a:p>
          <a:p>
            <a:r>
              <a:rPr lang="fr-FR" sz="1200" dirty="0">
                <a:latin typeface="Rockwell" pitchFamily="18" charset="0"/>
              </a:rPr>
              <a:t> </a:t>
            </a:r>
            <a:r>
              <a:rPr lang="fr-FR" sz="1200" dirty="0" smtClean="0">
                <a:latin typeface="Rockwell" pitchFamily="18" charset="0"/>
              </a:rPr>
              <a:t>           </a:t>
            </a:r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économique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11560" y="5373216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Économie contrôlée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39552" y="407707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Population embrigadée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11560" y="2636912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Population surveillée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6156176" y="1340768"/>
            <a:ext cx="360040" cy="1588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6156176" y="1628800"/>
            <a:ext cx="360040" cy="1588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6156176" y="2492896"/>
            <a:ext cx="360040" cy="1588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6156176" y="2924944"/>
            <a:ext cx="360040" cy="1588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6156176" y="3933056"/>
            <a:ext cx="360040" cy="1588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6156176" y="4365104"/>
            <a:ext cx="360040" cy="1588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6156176" y="5661248"/>
            <a:ext cx="360040" cy="1588"/>
          </a:xfrm>
          <a:prstGeom prst="straightConnector1">
            <a:avLst/>
          </a:prstGeom>
          <a:ln w="158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6948264" y="112474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Adolf Hitler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6948264" y="141277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Parti nazi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6588224" y="2276872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Juifs, communistes,…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732240" y="278092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Gestapo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6516216" y="378904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Affiches, cinéma, radio…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732240" y="4221088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Le führer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6732240" y="544522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Réarmement </a:t>
            </a:r>
            <a:endParaRPr lang="fr-FR" sz="1200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692696"/>
            <a:ext cx="69847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Rockwell" pitchFamily="18" charset="0"/>
              </a:rPr>
              <a:t>Le </a:t>
            </a:r>
            <a:r>
              <a:rPr lang="fr-FR" sz="2400" b="1" dirty="0" smtClean="0">
                <a:latin typeface="Rockwell" pitchFamily="18" charset="0"/>
              </a:rPr>
              <a:t>totalitarisme:</a:t>
            </a:r>
            <a:r>
              <a:rPr lang="fr-FR" sz="2400" dirty="0" smtClean="0">
                <a:latin typeface="Rockwell" pitchFamily="18" charset="0"/>
              </a:rPr>
              <a:t> </a:t>
            </a:r>
          </a:p>
          <a:p>
            <a:endParaRPr lang="fr-FR" dirty="0" smtClean="0">
              <a:latin typeface="Rockwell" pitchFamily="18" charset="0"/>
            </a:endParaRPr>
          </a:p>
          <a:p>
            <a:r>
              <a:rPr lang="fr-FR" dirty="0" smtClean="0">
                <a:latin typeface="Rockwell" pitchFamily="18" charset="0"/>
              </a:rPr>
              <a:t>Régime politique  à parti unique, n'admettant aucune opposition, dans lequel l'État tend à contrôler la totalité des activités de la société.</a:t>
            </a:r>
          </a:p>
          <a:p>
            <a:r>
              <a:rPr lang="fr-FR" dirty="0" smtClean="0">
                <a:latin typeface="Rockwell" pitchFamily="18" charset="0"/>
              </a:rPr>
              <a:t>L'expression vient du fait qu‘on impose à tous les citoyens l'adhésion à une idéologie obligatoire, dans le cas contraire (opposition) les citoyens sont considérés comme ennemis de la communauté donc condamnés puis éliminés.</a:t>
            </a:r>
          </a:p>
          <a:p>
            <a:r>
              <a:rPr lang="fr-FR" dirty="0" smtClean="0">
                <a:latin typeface="Rockwell" pitchFamily="18" charset="0"/>
              </a:rPr>
              <a:t>Les caractéristiques du totalitarisme sont :</a:t>
            </a:r>
          </a:p>
          <a:p>
            <a:r>
              <a:rPr lang="fr-FR" dirty="0" smtClean="0">
                <a:latin typeface="Rockwell" pitchFamily="18" charset="0"/>
              </a:rPr>
              <a:t>une idéologie imposée à tous ( théorie raciale) .</a:t>
            </a:r>
          </a:p>
          <a:p>
            <a:r>
              <a:rPr lang="fr-FR" dirty="0" smtClean="0">
                <a:latin typeface="Rockwell" pitchFamily="18" charset="0"/>
              </a:rPr>
              <a:t>un parti unique contrôlant l'appareil d'État (parti nazi) .</a:t>
            </a:r>
          </a:p>
          <a:p>
            <a:r>
              <a:rPr lang="fr-FR" dirty="0" smtClean="0">
                <a:latin typeface="Rockwell" pitchFamily="18" charset="0"/>
              </a:rPr>
              <a:t>un appareil policier recourant à la terreur (gestapo) .</a:t>
            </a:r>
          </a:p>
          <a:p>
            <a:r>
              <a:rPr lang="fr-FR" dirty="0" smtClean="0">
                <a:latin typeface="Rockwell" pitchFamily="18" charset="0"/>
              </a:rPr>
              <a:t>une direction centrale de l'économie ( réarmement) .</a:t>
            </a:r>
          </a:p>
          <a:p>
            <a:r>
              <a:rPr lang="fr-FR" dirty="0" smtClean="0">
                <a:latin typeface="Rockwell" pitchFamily="18" charset="0"/>
              </a:rPr>
              <a:t>un contrôle total des moyens de communication de masse  (culte de la personnalité) .</a:t>
            </a:r>
            <a:endParaRPr lang="fr-FR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712</TotalTime>
  <Words>148</Words>
  <Application>Microsoft Office PowerPoint</Application>
  <PresentationFormat>Affichage à l'écran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Papier</vt:lpstr>
      <vt:lpstr>Diapositive 1</vt:lpstr>
      <vt:lpstr>Diapositive 2</vt:lpstr>
      <vt:lpstr>Diapositive 3</vt:lpstr>
      <vt:lpstr>Diapositive 4</vt:lpstr>
      <vt:lpstr>Diapositive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fixator</dc:creator>
  <cp:lastModifiedBy>fixator</cp:lastModifiedBy>
  <cp:revision>73</cp:revision>
  <dcterms:created xsi:type="dcterms:W3CDTF">2010-11-02T11:58:47Z</dcterms:created>
  <dcterms:modified xsi:type="dcterms:W3CDTF">2010-11-08T16:16:31Z</dcterms:modified>
</cp:coreProperties>
</file>