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  <p:sldId id="258" r:id="rId5"/>
    <p:sldId id="270" r:id="rId6"/>
    <p:sldId id="259" r:id="rId7"/>
    <p:sldId id="263" r:id="rId8"/>
    <p:sldId id="264" r:id="rId9"/>
    <p:sldId id="261" r:id="rId10"/>
    <p:sldId id="262" r:id="rId11"/>
    <p:sldId id="268" r:id="rId12"/>
    <p:sldId id="266" r:id="rId13"/>
    <p:sldId id="269" r:id="rId14"/>
    <p:sldId id="267" r:id="rId15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FFFF00"/>
    <a:srgbClr val="B2B2B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A07C66-373A-49EF-95D0-DB067BAD1070}" type="slidenum">
              <a:rPr lang="fr-FR" altLang="fr-FR"/>
              <a:pPr>
                <a:defRPr/>
              </a:pPr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="" xmlns:p14="http://schemas.microsoft.com/office/powerpoint/2010/main" val="1676431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61827A-8DA9-43CB-BFBC-BF3C76CB1FA5}" type="slidenum">
              <a:rPr lang="fr-FR" altLang="fr-FR"/>
              <a:pPr>
                <a:defRPr/>
              </a:pPr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="" xmlns:p14="http://schemas.microsoft.com/office/powerpoint/2010/main" val="918217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355E03-6CB5-47AB-8947-59B85D608FFB}" type="slidenum">
              <a:rPr lang="fr-FR" altLang="fr-FR"/>
              <a:pPr>
                <a:defRPr/>
              </a:pPr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="" xmlns:p14="http://schemas.microsoft.com/office/powerpoint/2010/main" val="3037582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860E2B-EA87-47C7-A353-496DE52F5DB9}" type="slidenum">
              <a:rPr lang="fr-FR" altLang="fr-FR"/>
              <a:pPr>
                <a:defRPr/>
              </a:pPr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="" xmlns:p14="http://schemas.microsoft.com/office/powerpoint/2010/main" val="1797116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6D43CE-B44A-47EE-A911-BA345DD81D49}" type="slidenum">
              <a:rPr lang="fr-FR" altLang="fr-FR"/>
              <a:pPr>
                <a:defRPr/>
              </a:pPr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="" xmlns:p14="http://schemas.microsoft.com/office/powerpoint/2010/main" val="3936759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36AE5B-84E5-426A-B7C9-9A8EF19F8965}" type="slidenum">
              <a:rPr lang="fr-FR" altLang="fr-FR"/>
              <a:pPr>
                <a:defRPr/>
              </a:pPr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="" xmlns:p14="http://schemas.microsoft.com/office/powerpoint/2010/main" val="1081531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5DA00A-18D0-440F-AB21-7C52272D66FA}" type="slidenum">
              <a:rPr lang="fr-FR" altLang="fr-FR"/>
              <a:pPr>
                <a:defRPr/>
              </a:pPr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="" xmlns:p14="http://schemas.microsoft.com/office/powerpoint/2010/main" val="291323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5CEFC2-2963-4064-92DB-34A5864BFCB2}" type="slidenum">
              <a:rPr lang="fr-FR" altLang="fr-FR"/>
              <a:pPr>
                <a:defRPr/>
              </a:pPr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="" xmlns:p14="http://schemas.microsoft.com/office/powerpoint/2010/main" val="2332799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AF99F5-DC71-46F5-9681-78E81F43F979}" type="slidenum">
              <a:rPr lang="fr-FR" altLang="fr-FR"/>
              <a:pPr>
                <a:defRPr/>
              </a:pPr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="" xmlns:p14="http://schemas.microsoft.com/office/powerpoint/2010/main" val="636518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9E6CED-A03C-49D9-872D-79C64DA2A1BE}" type="slidenum">
              <a:rPr lang="fr-FR" altLang="fr-FR"/>
              <a:pPr>
                <a:defRPr/>
              </a:pPr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="" xmlns:p14="http://schemas.microsoft.com/office/powerpoint/2010/main" val="1941401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dirty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14C937-5291-4012-967F-705D8D6561D8}" type="slidenum">
              <a:rPr lang="fr-FR" altLang="fr-FR"/>
              <a:pPr>
                <a:defRPr/>
              </a:pPr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="" xmlns:p14="http://schemas.microsoft.com/office/powerpoint/2010/main" val="1670025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25252"/>
            </a:gs>
            <a:gs pos="100000">
              <a:srgbClr val="B2B2B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fr-FR" altLang="fr-FR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fr-FR" altLang="fr-FR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7BC5F815-CA68-4FB6-882B-4538B60563DA}" type="slidenum">
              <a:rPr lang="fr-FR" altLang="fr-FR"/>
              <a:pPr>
                <a:defRPr/>
              </a:pPr>
              <a:t>‹N°›</a:t>
            </a:fld>
            <a:endParaRPr lang="fr-FR" alt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" Target="slide4.xml"/><Relationship Id="rId7" Type="http://schemas.openxmlformats.org/officeDocument/2006/relationships/image" Target="../media/image1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2.xml"/><Relationship Id="rId5" Type="http://schemas.openxmlformats.org/officeDocument/2006/relationships/slide" Target="slide6.xml"/><Relationship Id="rId4" Type="http://schemas.openxmlformats.org/officeDocument/2006/relationships/slide" Target="slide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4" Type="http://schemas.openxmlformats.org/officeDocument/2006/relationships/slide" Target="slide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4" Type="http://schemas.openxmlformats.org/officeDocument/2006/relationships/slide" Target="slide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203575" y="2636838"/>
            <a:ext cx="2447925" cy="10795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fr-FR" altLang="fr-FR" dirty="0"/>
              <a:t>La 1ere guerre</a:t>
            </a:r>
          </a:p>
          <a:p>
            <a:pPr algn="ctr">
              <a:defRPr/>
            </a:pPr>
            <a:r>
              <a:rPr lang="fr-FR" altLang="fr-FR" dirty="0"/>
              <a:t>mondiale</a:t>
            </a:r>
          </a:p>
        </p:txBody>
      </p:sp>
      <p:sp>
        <p:nvSpPr>
          <p:cNvPr id="3075" name="Oval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128698" y="260350"/>
            <a:ext cx="2519362" cy="1152525"/>
          </a:xfrm>
          <a:prstGeom prst="ellipse">
            <a:avLst/>
          </a:prstGeom>
          <a:gradFill rotWithShape="1">
            <a:gsLst>
              <a:gs pos="0">
                <a:srgbClr val="008000">
                  <a:gamma/>
                  <a:shade val="46275"/>
                  <a:invGamma/>
                </a:srgbClr>
              </a:gs>
              <a:gs pos="78000">
                <a:srgbClr val="008000"/>
              </a:gs>
            </a:gsLst>
            <a:lin ang="5400000" scaled="1"/>
          </a:gradFill>
          <a:ln w="25400">
            <a:solidFill>
              <a:schemeClr val="tx1">
                <a:lumMod val="75000"/>
                <a:lumOff val="25000"/>
              </a:schemeClr>
            </a:solidFill>
            <a:round/>
            <a:headEnd/>
            <a:tailEnd/>
          </a:ln>
          <a:effectLst>
            <a:outerShdw dist="35921" sx="1000" sy="1000" algn="ctr" rotWithShape="0">
              <a:schemeClr val="bg2"/>
            </a:outerShdw>
            <a:reflection endPos="0" dist="508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>
              <a:defRPr/>
            </a:pPr>
            <a:r>
              <a:rPr lang="fr-FR" altLang="fr-FR" dirty="0">
                <a:solidFill>
                  <a:schemeClr val="bg1"/>
                </a:solidFill>
              </a:rPr>
              <a:t>Le monde</a:t>
            </a:r>
          </a:p>
          <a:p>
            <a:pPr algn="ctr">
              <a:defRPr/>
            </a:pPr>
            <a:r>
              <a:rPr lang="fr-FR" altLang="fr-FR" dirty="0">
                <a:solidFill>
                  <a:schemeClr val="bg1"/>
                </a:solidFill>
              </a:rPr>
              <a:t>En 1914</a:t>
            </a:r>
          </a:p>
        </p:txBody>
      </p:sp>
      <p:sp>
        <p:nvSpPr>
          <p:cNvPr id="3076" name="AutoShap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6516688" y="2565400"/>
            <a:ext cx="2232025" cy="1079500"/>
          </a:xfrm>
          <a:prstGeom prst="octagon">
            <a:avLst>
              <a:gd name="adj" fmla="val 29287"/>
            </a:avLst>
          </a:prstGeom>
          <a:solidFill>
            <a:srgbClr val="3366FF"/>
          </a:solidFill>
          <a:ln w="34925">
            <a:solidFill>
              <a:schemeClr val="tx1">
                <a:lumMod val="85000"/>
                <a:lumOff val="15000"/>
              </a:schemeClr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fr-FR" altLang="fr-FR" dirty="0"/>
              <a:t>La guerre de</a:t>
            </a:r>
          </a:p>
          <a:p>
            <a:pPr algn="ctr">
              <a:defRPr/>
            </a:pPr>
            <a:r>
              <a:rPr lang="fr-FR" altLang="fr-FR" dirty="0"/>
              <a:t>mouvement</a:t>
            </a:r>
          </a:p>
        </p:txBody>
      </p:sp>
      <p:sp>
        <p:nvSpPr>
          <p:cNvPr id="3080" name="AutoShape 8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01872" y="4976886"/>
            <a:ext cx="2160588" cy="1081088"/>
          </a:xfrm>
          <a:prstGeom prst="roundRect">
            <a:avLst>
              <a:gd name="adj" fmla="val 16667"/>
            </a:avLst>
          </a:prstGeom>
          <a:solidFill>
            <a:srgbClr val="969696"/>
          </a:solidFill>
          <a:ln w="9525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fr-FR" altLang="fr-FR" dirty="0"/>
              <a:t>La victoire des</a:t>
            </a:r>
          </a:p>
          <a:p>
            <a:pPr algn="ctr">
              <a:defRPr/>
            </a:pPr>
            <a:r>
              <a:rPr lang="fr-FR" altLang="fr-FR" dirty="0"/>
              <a:t>Alliés</a:t>
            </a:r>
          </a:p>
        </p:txBody>
      </p:sp>
      <p:sp>
        <p:nvSpPr>
          <p:cNvPr id="3081" name="AutoShape 9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5040313" y="4941168"/>
            <a:ext cx="2592387" cy="1152525"/>
          </a:xfrm>
          <a:prstGeom prst="plaque">
            <a:avLst>
              <a:gd name="adj" fmla="val 16667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fr-FR" altLang="fr-FR" dirty="0"/>
              <a:t>La guerre de position</a:t>
            </a:r>
          </a:p>
        </p:txBody>
      </p:sp>
      <p:cxnSp>
        <p:nvCxnSpPr>
          <p:cNvPr id="3" name="Connecteur droit avec flèche 2"/>
          <p:cNvCxnSpPr/>
          <p:nvPr/>
        </p:nvCxnSpPr>
        <p:spPr>
          <a:xfrm flipV="1">
            <a:off x="4254500" y="1484784"/>
            <a:ext cx="0" cy="1080616"/>
          </a:xfrm>
          <a:prstGeom prst="straightConnector1">
            <a:avLst/>
          </a:prstGeom>
          <a:ln w="34925"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>
            <a:off x="5724525" y="3105150"/>
            <a:ext cx="719683" cy="0"/>
          </a:xfrm>
          <a:prstGeom prst="straightConnector1">
            <a:avLst/>
          </a:prstGeom>
          <a:ln w="34925"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 flipH="1">
            <a:off x="2375484" y="3825366"/>
            <a:ext cx="1332420" cy="935781"/>
          </a:xfrm>
          <a:prstGeom prst="straightConnector1">
            <a:avLst/>
          </a:prstGeom>
          <a:ln w="34925"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>
            <a:off x="4860032" y="3789363"/>
            <a:ext cx="1008112" cy="1007789"/>
          </a:xfrm>
          <a:prstGeom prst="straightConnector1">
            <a:avLst/>
          </a:prstGeom>
          <a:ln w="34925"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 flipH="1">
            <a:off x="2450996" y="3098292"/>
            <a:ext cx="656853" cy="0"/>
          </a:xfrm>
          <a:prstGeom prst="straightConnector1">
            <a:avLst/>
          </a:prstGeom>
          <a:ln w="34925"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rganigramme : Alternative 12">
            <a:hlinkClick r:id="rId6" action="ppaction://hlinksldjump"/>
          </p:cNvPr>
          <p:cNvSpPr/>
          <p:nvPr/>
        </p:nvSpPr>
        <p:spPr>
          <a:xfrm>
            <a:off x="179512" y="2708784"/>
            <a:ext cx="2016224" cy="936116"/>
          </a:xfrm>
          <a:prstGeom prst="flowChartAlternateProcess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003300"/>
                </a:solidFill>
              </a:rPr>
              <a:t>Bilan</a:t>
            </a:r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1028" name="Picture 4" descr="L:\fix2\COURS\3eme\histoire3e\WW1\autochrome\autoch\135489123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5935">
            <a:off x="6676672" y="579758"/>
            <a:ext cx="1875402" cy="13160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L:\fix2\COURS\3eme\histoire3e\WW1\autochrome\autoch\AUL-8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05582">
            <a:off x="415868" y="610147"/>
            <a:ext cx="1949124" cy="1333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101013" y="6308725"/>
            <a:ext cx="647700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fr-FR" altLang="fr-FR" dirty="0"/>
          </a:p>
        </p:txBody>
      </p:sp>
      <p:sp>
        <p:nvSpPr>
          <p:cNvPr id="8195" name="Rectangle 4"/>
          <p:cNvSpPr>
            <a:spLocks noChangeArrowheads="1"/>
          </p:cNvSpPr>
          <p:nvPr/>
        </p:nvSpPr>
        <p:spPr bwMode="auto">
          <a:xfrm>
            <a:off x="429592" y="548680"/>
            <a:ext cx="8029575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fr-FR" b="1" dirty="0">
                <a:solidFill>
                  <a:srgbClr val="FFFF00"/>
                </a:solidFill>
              </a:rPr>
              <a:t>4° la victoire des Alliés (1918)</a:t>
            </a:r>
          </a:p>
          <a:p>
            <a:pPr eaLnBrk="1" hangingPunct="1"/>
            <a:r>
              <a:rPr lang="fr-FR" altLang="fr-FR" dirty="0"/>
              <a:t> </a:t>
            </a:r>
          </a:p>
          <a:p>
            <a:pPr eaLnBrk="1" hangingPunct="1"/>
            <a:r>
              <a:rPr lang="fr-FR" altLang="fr-FR" b="1" dirty="0">
                <a:solidFill>
                  <a:srgbClr val="FFFF00"/>
                </a:solidFill>
              </a:rPr>
              <a:t>Triple Entente </a:t>
            </a:r>
            <a:r>
              <a:rPr lang="fr-FR" altLang="fr-FR" dirty="0"/>
              <a:t>devient les </a:t>
            </a:r>
            <a:r>
              <a:rPr lang="fr-FR" altLang="fr-FR" b="1" dirty="0">
                <a:solidFill>
                  <a:srgbClr val="FFFF00"/>
                </a:solidFill>
              </a:rPr>
              <a:t>Alliés</a:t>
            </a:r>
            <a:r>
              <a:rPr lang="fr-FR" altLang="fr-FR" dirty="0"/>
              <a:t>: France, Royaume-Uni, USA et Italie (change de camp en 1915).</a:t>
            </a:r>
          </a:p>
          <a:p>
            <a:pPr eaLnBrk="1" hangingPunct="1"/>
            <a:r>
              <a:rPr lang="fr-FR" altLang="fr-FR" b="1" dirty="0">
                <a:solidFill>
                  <a:srgbClr val="FFFF00"/>
                </a:solidFill>
              </a:rPr>
              <a:t>Triple Alliance</a:t>
            </a:r>
            <a:r>
              <a:rPr lang="fr-FR" altLang="fr-FR" dirty="0"/>
              <a:t> : Empire d’Allemagne, d’Autriche-Hongrie et empire Ottoman (Turquie).</a:t>
            </a:r>
          </a:p>
          <a:p>
            <a:pPr eaLnBrk="1" hangingPunct="1"/>
            <a:r>
              <a:rPr lang="fr-FR" altLang="fr-FR" dirty="0"/>
              <a:t>En mars 1918, pour les Allemands c’est l’attaque de la dernière chance car ils n’ont plus de réserve, en hommes et en ravitaillement.</a:t>
            </a:r>
          </a:p>
          <a:p>
            <a:pPr eaLnBrk="1" hangingPunct="1"/>
            <a:r>
              <a:rPr lang="fr-FR" altLang="fr-FR" dirty="0"/>
              <a:t>Les Alliés se placent enfin sous un commandement unique, celui du maréchal Foch qui décide, avec clairvoyance, d’épuiser les </a:t>
            </a:r>
            <a:r>
              <a:rPr lang="fr-FR" altLang="fr-FR" dirty="0" smtClean="0"/>
              <a:t>Allemands et d’utiliser massivement sa puissance industrielle</a:t>
            </a:r>
            <a:r>
              <a:rPr lang="fr-FR" altLang="fr-FR" dirty="0"/>
              <a:t> </a:t>
            </a:r>
            <a:r>
              <a:rPr lang="fr-FR" altLang="fr-FR" dirty="0" smtClean="0"/>
              <a:t> (premiers </a:t>
            </a:r>
            <a:r>
              <a:rPr lang="fr-FR" altLang="fr-FR" dirty="0" smtClean="0">
                <a:hlinkClick r:id="rId3" action="ppaction://hlinksldjump"/>
              </a:rPr>
              <a:t>chars d’assaut </a:t>
            </a:r>
            <a:r>
              <a:rPr lang="fr-FR" altLang="fr-FR" dirty="0" smtClean="0"/>
              <a:t>par Renault). </a:t>
            </a:r>
            <a:endParaRPr lang="fr-FR" altLang="fr-FR" dirty="0"/>
          </a:p>
        </p:txBody>
      </p:sp>
      <p:pic>
        <p:nvPicPr>
          <p:cNvPr id="8198" name="Picture 6" descr="http://www.monatlas.fr/Hist/guerre14_18/images/zn15_1918_Fronts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672595"/>
            <a:ext cx="5237242" cy="29553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800px-3c15011u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5689600" cy="42465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1" name="Picture 5" descr="n17pre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3716338"/>
            <a:ext cx="4791075" cy="28162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6280150" y="784225"/>
            <a:ext cx="245745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b="1" dirty="0">
                <a:solidFill>
                  <a:srgbClr val="FFFF00"/>
                </a:solidFill>
              </a:rPr>
              <a:t>Des armes nouvelles</a:t>
            </a:r>
          </a:p>
          <a:p>
            <a:r>
              <a:rPr lang="fr-FR" altLang="fr-FR" b="1" dirty="0">
                <a:solidFill>
                  <a:srgbClr val="FFFF00"/>
                </a:solidFill>
              </a:rPr>
              <a:t>Qui permettent de </a:t>
            </a:r>
          </a:p>
          <a:p>
            <a:r>
              <a:rPr lang="fr-FR" altLang="fr-FR" b="1" dirty="0">
                <a:solidFill>
                  <a:srgbClr val="FFFF00"/>
                </a:solidFill>
              </a:rPr>
              <a:t>Gagner la guerre.</a:t>
            </a:r>
          </a:p>
        </p:txBody>
      </p:sp>
      <p:pic>
        <p:nvPicPr>
          <p:cNvPr id="4098" name="Picture 2" descr="http://www.museedesblindes.fr/IMG/jpg/10-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423914"/>
            <a:ext cx="3345757" cy="22322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101013" y="6308725"/>
            <a:ext cx="647700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fr-FR" altLang="fr-FR" dirty="0"/>
          </a:p>
        </p:txBody>
      </p:sp>
      <p:pic>
        <p:nvPicPr>
          <p:cNvPr id="12292" name="Picture 4" descr="bila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392" y="3865563"/>
            <a:ext cx="3738563" cy="28035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1600200" y="423863"/>
            <a:ext cx="3044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2400" b="1" dirty="0">
                <a:solidFill>
                  <a:srgbClr val="FFFF00"/>
                </a:solidFill>
              </a:rPr>
              <a:t>BILAN DU CONFLIT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467544" y="1412776"/>
            <a:ext cx="880241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Le bilan humain:</a:t>
            </a:r>
          </a:p>
          <a:p>
            <a:endParaRPr lang="fr-FR" dirty="0"/>
          </a:p>
          <a:p>
            <a:r>
              <a:rPr lang="fr-FR" dirty="0" smtClean="0"/>
              <a:t>    il est particulièrement catastrophique, entre 8 et 10 de morts, autant d’invalides,</a:t>
            </a:r>
          </a:p>
          <a:p>
            <a:r>
              <a:rPr lang="fr-FR" dirty="0"/>
              <a:t> </a:t>
            </a:r>
            <a:r>
              <a:rPr lang="fr-FR" dirty="0" smtClean="0"/>
              <a:t> de blessés graves dont le coût humain et financier sera colossal pour une Europe</a:t>
            </a:r>
          </a:p>
          <a:p>
            <a:r>
              <a:rPr lang="fr-FR" dirty="0"/>
              <a:t> </a:t>
            </a:r>
            <a:r>
              <a:rPr lang="fr-FR" dirty="0" smtClean="0"/>
              <a:t>  totalement ruinée financièrement.</a:t>
            </a:r>
          </a:p>
          <a:p>
            <a:r>
              <a:rPr lang="fr-FR" dirty="0" smtClean="0"/>
              <a:t>   La France perd 1,4 millions de soldats, soit près de 20% de ses soldats…</a:t>
            </a:r>
          </a:p>
          <a:p>
            <a:r>
              <a:rPr lang="fr-FR" dirty="0" smtClean="0"/>
              <a:t>Le bilan est aggravé par l’épidémie de grippe espagnole qui tue, en France,  400000</a:t>
            </a:r>
          </a:p>
          <a:p>
            <a:r>
              <a:rPr lang="fr-FR" dirty="0"/>
              <a:t>p</a:t>
            </a:r>
            <a:r>
              <a:rPr lang="fr-FR" dirty="0" smtClean="0"/>
              <a:t>ersonnes et  20 millions dans le monde.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5652120" y="4509120"/>
            <a:ext cx="2890535" cy="369332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>
                <a:hlinkClick r:id="rId4" action="ppaction://hlinksldjump"/>
              </a:rPr>
              <a:t>Nouvelle carte de l’Europe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101013" y="6308725"/>
            <a:ext cx="647700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fr-FR" alt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1979712" y="404664"/>
            <a:ext cx="4176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solidFill>
                  <a:srgbClr val="FFFF00"/>
                </a:solidFill>
              </a:rPr>
              <a:t>La nouvelle carte de l’Europe</a:t>
            </a:r>
            <a:endParaRPr lang="fr-FR" sz="2400" dirty="0">
              <a:solidFill>
                <a:srgbClr val="FFFF0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95536" y="908720"/>
            <a:ext cx="810991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Le traité de Versailles et celui de Saint Germain en Laye mettent fin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 à la guerre (1919), mais en fait préparent la future en dessinant une nouvelle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Carte de l’Europe comportant de nombreux déséquilibres en Europe centrale.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Pour l’Allemagne, humiliée, ce traité est un « Diktat </a:t>
            </a:r>
            <a:r>
              <a:rPr lang="fr-FR" dirty="0" smtClean="0">
                <a:solidFill>
                  <a:schemeClr val="bg1"/>
                </a:solidFill>
              </a:rPr>
              <a:t>» et veut </a:t>
            </a:r>
            <a:r>
              <a:rPr lang="fr-FR" smtClean="0">
                <a:solidFill>
                  <a:schemeClr val="bg1"/>
                </a:solidFill>
              </a:rPr>
              <a:t>sa revanche.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5" name="Picture 4" descr="euro2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418" y="2353680"/>
            <a:ext cx="5829798" cy="41780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2374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101013" y="6308725"/>
            <a:ext cx="647700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fr-FR" alt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101013" y="6308725"/>
            <a:ext cx="647700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fr-FR" altLang="fr-FR" dirty="0"/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2535238" y="588963"/>
            <a:ext cx="32718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fr-FR" sz="2800" b="1" dirty="0">
                <a:solidFill>
                  <a:srgbClr val="FFFF00"/>
                </a:solidFill>
              </a:rPr>
              <a:t>Le monde en 1914</a:t>
            </a:r>
          </a:p>
        </p:txBody>
      </p:sp>
      <p:sp>
        <p:nvSpPr>
          <p:cNvPr id="3076" name="Rectangle 6"/>
          <p:cNvSpPr>
            <a:spLocks noChangeArrowheads="1"/>
          </p:cNvSpPr>
          <p:nvPr/>
        </p:nvSpPr>
        <p:spPr bwMode="auto">
          <a:xfrm>
            <a:off x="1619250" y="1822450"/>
            <a:ext cx="6337300" cy="338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fr-FR" dirty="0">
                <a:solidFill>
                  <a:schemeClr val="bg1"/>
                </a:solidFill>
              </a:rPr>
              <a:t>Au début du XXe siècle, l’Europe est la région la plus riche du monde.</a:t>
            </a:r>
          </a:p>
          <a:p>
            <a:pPr eaLnBrk="1" hangingPunct="1"/>
            <a:r>
              <a:rPr lang="fr-FR" altLang="fr-FR" dirty="0">
                <a:solidFill>
                  <a:schemeClr val="bg1"/>
                </a:solidFill>
              </a:rPr>
              <a:t>Cela entraîne de fortes rivalités économiques entre les puissances européennes qui se regroupent en 2 </a:t>
            </a:r>
            <a:r>
              <a:rPr lang="fr-FR" altLang="fr-FR" dirty="0">
                <a:solidFill>
                  <a:schemeClr val="bg1"/>
                </a:solidFill>
                <a:hlinkClick r:id="rId3" action="ppaction://hlinksldjump"/>
              </a:rPr>
              <a:t>alliances</a:t>
            </a:r>
            <a:r>
              <a:rPr lang="fr-FR" altLang="fr-FR" dirty="0">
                <a:solidFill>
                  <a:schemeClr val="bg1"/>
                </a:solidFill>
              </a:rPr>
              <a:t> défensives.</a:t>
            </a:r>
          </a:p>
          <a:p>
            <a:pPr eaLnBrk="1" hangingPunct="1"/>
            <a:r>
              <a:rPr lang="fr-FR" altLang="fr-FR" dirty="0">
                <a:solidFill>
                  <a:srgbClr val="FFFF00"/>
                </a:solidFill>
              </a:rPr>
              <a:t>Triple Entente </a:t>
            </a:r>
            <a:r>
              <a:rPr lang="fr-FR" altLang="fr-FR" dirty="0">
                <a:solidFill>
                  <a:schemeClr val="bg1"/>
                </a:solidFill>
              </a:rPr>
              <a:t>: France, Royaume-Uni et Russie</a:t>
            </a:r>
          </a:p>
          <a:p>
            <a:pPr eaLnBrk="1" hangingPunct="1"/>
            <a:r>
              <a:rPr lang="fr-FR" altLang="fr-FR" dirty="0">
                <a:solidFill>
                  <a:srgbClr val="FFFF00"/>
                </a:solidFill>
              </a:rPr>
              <a:t>Triple Alliance </a:t>
            </a:r>
            <a:r>
              <a:rPr lang="fr-FR" altLang="fr-FR" dirty="0">
                <a:solidFill>
                  <a:schemeClr val="bg1"/>
                </a:solidFill>
              </a:rPr>
              <a:t>: Allemagne, Autriche-Hongrie et Italie.</a:t>
            </a:r>
          </a:p>
          <a:p>
            <a:pPr eaLnBrk="1" hangingPunct="1"/>
            <a:r>
              <a:rPr lang="fr-FR" altLang="fr-FR" dirty="0">
                <a:solidFill>
                  <a:schemeClr val="bg1"/>
                </a:solidFill>
              </a:rPr>
              <a:t>En 1914 l’Europe est surarmée.</a:t>
            </a:r>
          </a:p>
          <a:p>
            <a:pPr eaLnBrk="1" hangingPunct="1"/>
            <a:r>
              <a:rPr lang="fr-FR" altLang="fr-FR" dirty="0">
                <a:solidFill>
                  <a:schemeClr val="bg1"/>
                </a:solidFill>
              </a:rPr>
              <a:t>Le 28 juin 1914, attentat </a:t>
            </a:r>
          </a:p>
          <a:p>
            <a:pPr eaLnBrk="1" hangingPunct="1"/>
            <a:r>
              <a:rPr lang="fr-FR" altLang="fr-FR" dirty="0">
                <a:solidFill>
                  <a:schemeClr val="bg1"/>
                </a:solidFill>
              </a:rPr>
              <a:t>à Sarajevo, à cause du nationalisme et du jeu des alliances la guerre éclate (début août 1914), une guerre qui ne doit durer que quelques semaines…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101013" y="6308725"/>
            <a:ext cx="647700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fr-FR" altLang="fr-FR" dirty="0"/>
          </a:p>
        </p:txBody>
      </p:sp>
      <p:pic>
        <p:nvPicPr>
          <p:cNvPr id="4099" name="Picture 3" descr="1914_new_alliances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92150"/>
            <a:ext cx="8510588" cy="548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101013" y="6308725"/>
            <a:ext cx="647700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fr-FR" altLang="fr-FR" dirty="0"/>
          </a:p>
        </p:txBody>
      </p:sp>
      <p:sp>
        <p:nvSpPr>
          <p:cNvPr id="5123" name="Rectangle 1"/>
          <p:cNvSpPr>
            <a:spLocks noChangeArrowheads="1"/>
          </p:cNvSpPr>
          <p:nvPr/>
        </p:nvSpPr>
        <p:spPr bwMode="auto">
          <a:xfrm>
            <a:off x="539750" y="336550"/>
            <a:ext cx="7561263" cy="3662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fr-FR" sz="2400" b="1" dirty="0">
                <a:solidFill>
                  <a:schemeClr val="bg1"/>
                </a:solidFill>
              </a:rPr>
              <a:t>2° La guerre de mouvement</a:t>
            </a:r>
          </a:p>
          <a:p>
            <a:pPr eaLnBrk="1" hangingPunct="1"/>
            <a:r>
              <a:rPr lang="fr-FR" altLang="fr-FR" dirty="0">
                <a:solidFill>
                  <a:schemeClr val="bg1"/>
                </a:solidFill>
              </a:rPr>
              <a:t> </a:t>
            </a:r>
          </a:p>
          <a:p>
            <a:pPr eaLnBrk="1" hangingPunct="1"/>
            <a:r>
              <a:rPr lang="fr-FR" altLang="fr-FR" sz="1400" b="1" dirty="0">
                <a:solidFill>
                  <a:srgbClr val="FFFF00"/>
                </a:solidFill>
              </a:rPr>
              <a:t>Il s’agit de prendre l’ennemi par surprise par une action très rapide et décisive.</a:t>
            </a:r>
          </a:p>
          <a:p>
            <a:pPr eaLnBrk="1" hangingPunct="1"/>
            <a:r>
              <a:rPr lang="fr-FR" altLang="fr-FR" sz="1400" dirty="0">
                <a:solidFill>
                  <a:schemeClr val="bg1"/>
                </a:solidFill>
              </a:rPr>
              <a:t>Front Ouest :</a:t>
            </a:r>
          </a:p>
          <a:p>
            <a:pPr eaLnBrk="1" hangingPunct="1"/>
            <a:r>
              <a:rPr lang="fr-FR" altLang="fr-FR" sz="1400" dirty="0">
                <a:solidFill>
                  <a:schemeClr val="bg1"/>
                </a:solidFill>
              </a:rPr>
              <a:t>Pour les Allemands l’objectif est </a:t>
            </a:r>
            <a:r>
              <a:rPr lang="fr-FR" altLang="fr-FR" sz="1400" dirty="0">
                <a:solidFill>
                  <a:schemeClr val="bg1"/>
                </a:solidFill>
                <a:hlinkClick r:id="rId3" action="ppaction://hlinksldjump"/>
              </a:rPr>
              <a:t>de prendre Paris en 6 semaines</a:t>
            </a:r>
            <a:r>
              <a:rPr lang="fr-FR" altLang="fr-FR" sz="1400" dirty="0">
                <a:solidFill>
                  <a:schemeClr val="bg1"/>
                </a:solidFill>
              </a:rPr>
              <a:t>, et sont bien prêts de réussir…</a:t>
            </a:r>
          </a:p>
          <a:p>
            <a:pPr eaLnBrk="1" hangingPunct="1"/>
            <a:r>
              <a:rPr lang="fr-FR" altLang="fr-FR" sz="1400" dirty="0">
                <a:solidFill>
                  <a:schemeClr val="bg1"/>
                </a:solidFill>
              </a:rPr>
              <a:t>Septembre 1914, ils sont en effet aux portes de Paris, la bataille de la Marne sauve la France d’un miracle.</a:t>
            </a:r>
          </a:p>
          <a:p>
            <a:pPr eaLnBrk="1" hangingPunct="1"/>
            <a:r>
              <a:rPr lang="fr-FR" altLang="fr-FR" sz="1400" dirty="0">
                <a:solidFill>
                  <a:schemeClr val="bg1"/>
                </a:solidFill>
              </a:rPr>
              <a:t>En 1915, le front va de la mer du Nord à la frontière suisse.</a:t>
            </a:r>
          </a:p>
          <a:p>
            <a:pPr eaLnBrk="1" hangingPunct="1"/>
            <a:r>
              <a:rPr lang="fr-FR" altLang="fr-FR" sz="1400" dirty="0">
                <a:solidFill>
                  <a:schemeClr val="bg1"/>
                </a:solidFill>
              </a:rPr>
              <a:t>Front EST : </a:t>
            </a:r>
          </a:p>
          <a:p>
            <a:pPr eaLnBrk="1" hangingPunct="1"/>
            <a:r>
              <a:rPr lang="fr-FR" altLang="fr-FR" sz="1400" dirty="0">
                <a:solidFill>
                  <a:schemeClr val="bg1"/>
                </a:solidFill>
              </a:rPr>
              <a:t>Les Russes sont écrasés à Tannenberg et ne doivent leur salut (provisoire) qu’à l’immensité de leur territoire (environ 42 fois la France).</a:t>
            </a:r>
          </a:p>
          <a:p>
            <a:pPr eaLnBrk="1" hangingPunct="1"/>
            <a:r>
              <a:rPr lang="fr-FR" altLang="fr-FR" sz="1400" dirty="0">
                <a:solidFill>
                  <a:schemeClr val="bg1"/>
                </a:solidFill>
              </a:rPr>
              <a:t> </a:t>
            </a:r>
          </a:p>
          <a:p>
            <a:pPr eaLnBrk="1" hangingPunct="1"/>
            <a:r>
              <a:rPr lang="fr-FR" altLang="fr-FR" sz="1400" dirty="0">
                <a:solidFill>
                  <a:schemeClr val="bg1"/>
                </a:solidFill>
              </a:rPr>
              <a:t>Il faut se rendre à l’évidence, la guerre  de mouvement est un échec, le</a:t>
            </a:r>
            <a:r>
              <a:rPr lang="fr-FR" altLang="fr-FR" dirty="0">
                <a:solidFill>
                  <a:schemeClr val="bg1"/>
                </a:solidFill>
              </a:rPr>
              <a:t> conflit s’installe dans la durée.</a:t>
            </a:r>
          </a:p>
        </p:txBody>
      </p:sp>
      <p:pic>
        <p:nvPicPr>
          <p:cNvPr id="5126" name="Picture 6" descr="Champigny,_le_four_à_chaux_(détail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328" y="3920331"/>
            <a:ext cx="3635375" cy="22415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L:\fix2\COURS\3eme\histoire3e\WW1\autochrome\autoch\135616668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999092"/>
            <a:ext cx="3672408" cy="23258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www.monatlas.fr/Hist/guerre14_18/images/fr14.gi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6672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7831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101013" y="6308725"/>
            <a:ext cx="647700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fr-FR" altLang="fr-FR" dirty="0"/>
          </a:p>
        </p:txBody>
      </p:sp>
      <p:sp>
        <p:nvSpPr>
          <p:cNvPr id="6147" name="Rectangle 1"/>
          <p:cNvSpPr>
            <a:spLocks noChangeArrowheads="1"/>
          </p:cNvSpPr>
          <p:nvPr/>
        </p:nvSpPr>
        <p:spPr bwMode="auto">
          <a:xfrm>
            <a:off x="179388" y="188913"/>
            <a:ext cx="8353425" cy="613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fr-FR" sz="1400" dirty="0">
                <a:solidFill>
                  <a:schemeClr val="bg1"/>
                </a:solidFill>
              </a:rPr>
              <a:t>3° </a:t>
            </a:r>
            <a:r>
              <a:rPr lang="fr-FR" altLang="fr-FR" dirty="0">
                <a:solidFill>
                  <a:schemeClr val="bg1"/>
                </a:solidFill>
              </a:rPr>
              <a:t>La guerre de position (1915/1917)</a:t>
            </a:r>
          </a:p>
          <a:p>
            <a:pPr eaLnBrk="1" hangingPunct="1"/>
            <a:r>
              <a:rPr lang="fr-FR" altLang="fr-FR" dirty="0">
                <a:solidFill>
                  <a:schemeClr val="bg1"/>
                </a:solidFill>
              </a:rPr>
              <a:t> </a:t>
            </a:r>
          </a:p>
          <a:p>
            <a:pPr eaLnBrk="1" hangingPunct="1"/>
            <a:endParaRPr lang="fr-FR" altLang="fr-FR" dirty="0">
              <a:solidFill>
                <a:schemeClr val="bg1"/>
              </a:solidFill>
            </a:endParaRPr>
          </a:p>
          <a:p>
            <a:pPr eaLnBrk="1" hangingPunct="1"/>
            <a:r>
              <a:rPr lang="fr-FR" altLang="fr-FR" b="1" dirty="0">
                <a:solidFill>
                  <a:srgbClr val="FFFF00"/>
                </a:solidFill>
              </a:rPr>
              <a:t>Définition : guerre d’usure pour réduire à néant les défenses ennemies (</a:t>
            </a:r>
            <a:r>
              <a:rPr lang="fr-FR" altLang="fr-FR" b="1" dirty="0">
                <a:solidFill>
                  <a:srgbClr val="FFFF00"/>
                </a:solidFill>
                <a:hlinkClick r:id="rId3" action="ppaction://hlinksldjump"/>
              </a:rPr>
              <a:t>tranchées</a:t>
            </a:r>
            <a:r>
              <a:rPr lang="fr-FR" altLang="fr-FR" b="1" dirty="0">
                <a:solidFill>
                  <a:srgbClr val="FFFF00"/>
                </a:solidFill>
              </a:rPr>
              <a:t>), comment ?</a:t>
            </a:r>
          </a:p>
          <a:p>
            <a:pPr eaLnBrk="1" hangingPunct="1"/>
            <a:r>
              <a:rPr lang="fr-FR" altLang="fr-FR" b="1" dirty="0">
                <a:solidFill>
                  <a:srgbClr val="FFFF00"/>
                </a:solidFill>
              </a:rPr>
              <a:t>Par des bombardements massifs et par l’utilisation des premières armes de destruction massive, les gaz.</a:t>
            </a:r>
          </a:p>
          <a:p>
            <a:pPr eaLnBrk="1" hangingPunct="1"/>
            <a:r>
              <a:rPr lang="fr-FR" altLang="fr-FR" b="1" dirty="0">
                <a:solidFill>
                  <a:srgbClr val="FFFF00"/>
                </a:solidFill>
              </a:rPr>
              <a:t>C’est une </a:t>
            </a:r>
            <a:r>
              <a:rPr lang="fr-FR" altLang="fr-FR" b="1" dirty="0">
                <a:solidFill>
                  <a:srgbClr val="FFFF00"/>
                </a:solidFill>
                <a:hlinkClick r:id="rId4" action="ppaction://hlinksldjump"/>
              </a:rPr>
              <a:t>guerre totale et industrielle</a:t>
            </a:r>
            <a:r>
              <a:rPr lang="fr-FR" altLang="fr-FR" b="1" dirty="0">
                <a:solidFill>
                  <a:srgbClr val="FFFF00"/>
                </a:solidFill>
              </a:rPr>
              <a:t>.</a:t>
            </a:r>
          </a:p>
          <a:p>
            <a:pPr eaLnBrk="1" hangingPunct="1"/>
            <a:r>
              <a:rPr lang="fr-FR" altLang="fr-FR" dirty="0">
                <a:solidFill>
                  <a:schemeClr val="bg1"/>
                </a:solidFill>
              </a:rPr>
              <a:t> </a:t>
            </a:r>
          </a:p>
          <a:p>
            <a:pPr eaLnBrk="1" hangingPunct="1"/>
            <a:r>
              <a:rPr lang="fr-FR" altLang="fr-FR" b="1" dirty="0">
                <a:solidFill>
                  <a:srgbClr val="FFFF00"/>
                </a:solidFill>
              </a:rPr>
              <a:t>Verdun :</a:t>
            </a:r>
          </a:p>
          <a:p>
            <a:pPr eaLnBrk="1" hangingPunct="1"/>
            <a:r>
              <a:rPr lang="fr-FR" altLang="fr-FR" dirty="0">
                <a:solidFill>
                  <a:schemeClr val="bg1"/>
                </a:solidFill>
              </a:rPr>
              <a:t>La plus grande bataille de l’Histoire, dure de février à décembre 1916, plus de 500000 morts.</a:t>
            </a:r>
          </a:p>
          <a:p>
            <a:pPr eaLnBrk="1" hangingPunct="1"/>
            <a:endParaRPr lang="fr-FR" altLang="fr-FR" dirty="0">
              <a:solidFill>
                <a:schemeClr val="bg1"/>
              </a:solidFill>
            </a:endParaRPr>
          </a:p>
          <a:p>
            <a:pPr eaLnBrk="1" hangingPunct="1"/>
            <a:r>
              <a:rPr lang="fr-FR" altLang="fr-FR" dirty="0">
                <a:solidFill>
                  <a:schemeClr val="bg1"/>
                </a:solidFill>
              </a:rPr>
              <a:t>Supériorité allemande  mais les  Français  ne cèdent pas grâce à la voie sacrée. (4000 camions par jour)</a:t>
            </a:r>
          </a:p>
          <a:p>
            <a:pPr eaLnBrk="1" hangingPunct="1"/>
            <a:r>
              <a:rPr lang="fr-FR" altLang="fr-FR" dirty="0">
                <a:solidFill>
                  <a:schemeClr val="bg1"/>
                </a:solidFill>
              </a:rPr>
              <a:t>Bilan : c’est une victoire française mais non décisive, </a:t>
            </a:r>
          </a:p>
          <a:p>
            <a:pPr eaLnBrk="1" hangingPunct="1"/>
            <a:r>
              <a:rPr lang="fr-FR" altLang="fr-FR" dirty="0">
                <a:solidFill>
                  <a:schemeClr val="bg1"/>
                </a:solidFill>
              </a:rPr>
              <a:t> </a:t>
            </a:r>
          </a:p>
          <a:p>
            <a:pPr eaLnBrk="1" hangingPunct="1"/>
            <a:r>
              <a:rPr lang="fr-FR" altLang="fr-FR" dirty="0">
                <a:solidFill>
                  <a:schemeClr val="bg1"/>
                </a:solidFill>
              </a:rPr>
              <a:t>Les mutineries éclatent, des soldats refusent de monter à l’assaut, on ne veut plus être tué pour rien .</a:t>
            </a:r>
          </a:p>
          <a:p>
            <a:pPr eaLnBrk="1" hangingPunct="1"/>
            <a:r>
              <a:rPr lang="fr-FR" altLang="fr-FR" dirty="0">
                <a:solidFill>
                  <a:schemeClr val="bg1"/>
                </a:solidFill>
              </a:rPr>
              <a:t>La Russie se retire du conflit début 1918, </a:t>
            </a:r>
          </a:p>
          <a:p>
            <a:pPr eaLnBrk="1" hangingPunct="1"/>
            <a:r>
              <a:rPr lang="fr-FR" altLang="fr-FR" dirty="0">
                <a:solidFill>
                  <a:schemeClr val="bg1"/>
                </a:solidFill>
              </a:rPr>
              <a:t>En avril 1917, les USA déclarent la guerre à l’Allemagne , </a:t>
            </a:r>
            <a:r>
              <a:rPr lang="fr-FR" altLang="fr-FR" dirty="0">
                <a:solidFill>
                  <a:srgbClr val="FFFF00"/>
                </a:solidFill>
              </a:rPr>
              <a:t>la guerre est alors vraiment mondiale</a:t>
            </a:r>
            <a:r>
              <a:rPr lang="fr-FR" altLang="fr-FR" dirty="0">
                <a:solidFill>
                  <a:schemeClr val="bg1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 descr="bou06_chartier_01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2565400"/>
            <a:ext cx="5130800" cy="39909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SPA-56-L-2644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33375"/>
            <a:ext cx="4895850" cy="45624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L:\fix2\COURS\3eme\histoire3e\WW1\armement\verdun\ob_4a5b5212609f79f2b9dfc3f139cfb687_cartes-poilu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692696"/>
            <a:ext cx="2421632" cy="15432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Women in The First World War (19)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908050"/>
            <a:ext cx="6086475" cy="4343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SPA-20-X-73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4652963"/>
            <a:ext cx="3744912" cy="17383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SPA-20-X-73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260350"/>
            <a:ext cx="3313113" cy="14970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L:\fix2\COURS\3eme\histoire3e\WW1\armement\guerre de position\ww1color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668180"/>
            <a:ext cx="2160935" cy="29902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L:\fix2\COURS\3eme\histoire3e\WW1\armement\guerre de position\sap01_ca000497_p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868119"/>
            <a:ext cx="2398760" cy="17903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101013" y="6308725"/>
            <a:ext cx="647700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fr-FR" altLang="fr-FR" dirty="0"/>
          </a:p>
        </p:txBody>
      </p:sp>
      <p:pic>
        <p:nvPicPr>
          <p:cNvPr id="7172" name="Picture 4" descr="1914_new_allianc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68313"/>
            <a:ext cx="8474075" cy="5461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1431</TotalTime>
  <Words>240</Words>
  <Application>Microsoft Office PowerPoint</Application>
  <PresentationFormat>Affichage à l'écran (4:3)</PresentationFormat>
  <Paragraphs>69</Paragraphs>
  <Slides>14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5" baseType="lpstr">
      <vt:lpstr>Modèle par défaut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</vt:vector>
  </TitlesOfParts>
  <Company>Collèges du VAR / Académie de Nice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Academie de Nice</dc:creator>
  <cp:lastModifiedBy>coll</cp:lastModifiedBy>
  <cp:revision>26</cp:revision>
  <dcterms:created xsi:type="dcterms:W3CDTF">2013-09-18T07:14:19Z</dcterms:created>
  <dcterms:modified xsi:type="dcterms:W3CDTF">2013-09-25T09:07:55Z</dcterms:modified>
</cp:coreProperties>
</file>